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20"/>
  </p:notesMasterIdLst>
  <p:sldIdLst>
    <p:sldId id="283" r:id="rId5"/>
    <p:sldId id="271" r:id="rId6"/>
    <p:sldId id="275" r:id="rId7"/>
    <p:sldId id="267" r:id="rId8"/>
    <p:sldId id="285" r:id="rId9"/>
    <p:sldId id="284" r:id="rId10"/>
    <p:sldId id="291" r:id="rId11"/>
    <p:sldId id="268" r:id="rId12"/>
    <p:sldId id="295" r:id="rId13"/>
    <p:sldId id="292" r:id="rId14"/>
    <p:sldId id="293" r:id="rId15"/>
    <p:sldId id="272" r:id="rId16"/>
    <p:sldId id="294" r:id="rId17"/>
    <p:sldId id="296" r:id="rId18"/>
    <p:sldId id="29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96633"/>
    <a:srgbClr val="C0804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94660"/>
  </p:normalViewPr>
  <p:slideViewPr>
    <p:cSldViewPr>
      <p:cViewPr>
        <p:scale>
          <a:sx n="60" d="100"/>
          <a:sy n="60" d="100"/>
        </p:scale>
        <p:origin x="-1674" y="-276"/>
      </p:cViewPr>
      <p:guideLst>
        <p:guide orient="horz" pos="2160"/>
        <p:guide pos="2880"/>
      </p:guideLst>
    </p:cSldViewPr>
  </p:slideViewPr>
  <p:notesTextViewPr>
    <p:cViewPr>
      <p:scale>
        <a:sx n="1" d="1"/>
        <a:sy n="1" d="1"/>
      </p:scale>
      <p:origin x="0" y="0"/>
    </p:cViewPr>
  </p:notesTextViewPr>
  <p:sorterViewPr>
    <p:cViewPr>
      <p:scale>
        <a:sx n="100" d="100"/>
        <a:sy n="100" d="100"/>
      </p:scale>
      <p:origin x="0" y="31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4B08CE-5C39-4987-A7F6-7B72506C1FAB}" type="datetimeFigureOut">
              <a:rPr lang="en-NZ" smtClean="0"/>
              <a:t>8/03/2013</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4BA33E-41D9-43B0-92BC-17DEDCAB8800}" type="slidenum">
              <a:rPr lang="en-NZ" smtClean="0"/>
              <a:t>‹#›</a:t>
            </a:fld>
            <a:endParaRPr lang="en-NZ"/>
          </a:p>
        </p:txBody>
      </p:sp>
    </p:spTree>
    <p:extLst>
      <p:ext uri="{BB962C8B-B14F-4D97-AF65-F5344CB8AC3E}">
        <p14:creationId xmlns:p14="http://schemas.microsoft.com/office/powerpoint/2010/main" val="829425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Highlighting the importance of pushing for self-regulated</a:t>
            </a:r>
            <a:r>
              <a:rPr lang="en-NZ" baseline="0" dirty="0" smtClean="0"/>
              <a:t> learners with number 3. </a:t>
            </a:r>
            <a:endParaRPr lang="en-NZ" dirty="0"/>
          </a:p>
        </p:txBody>
      </p:sp>
      <p:sp>
        <p:nvSpPr>
          <p:cNvPr id="4" name="Slide Number Placeholder 3"/>
          <p:cNvSpPr>
            <a:spLocks noGrp="1"/>
          </p:cNvSpPr>
          <p:nvPr>
            <p:ph type="sldNum" sz="quarter" idx="10"/>
          </p:nvPr>
        </p:nvSpPr>
        <p:spPr/>
        <p:txBody>
          <a:bodyPr/>
          <a:lstStyle/>
          <a:p>
            <a:fld id="{104BA33E-41D9-43B0-92BC-17DEDCAB8800}" type="slidenum">
              <a:rPr lang="en-NZ" smtClean="0"/>
              <a:t>3</a:t>
            </a:fld>
            <a:endParaRPr lang="en-NZ"/>
          </a:p>
        </p:txBody>
      </p:sp>
    </p:spTree>
    <p:extLst>
      <p:ext uri="{BB962C8B-B14F-4D97-AF65-F5344CB8AC3E}">
        <p14:creationId xmlns:p14="http://schemas.microsoft.com/office/powerpoint/2010/main" val="712383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1994543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74428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278057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84402D5-D731-4F24-95AE-2CA50DFA426D}" type="slidenum">
              <a:rPr lang="en-GB"/>
              <a:pPr>
                <a:defRPr/>
              </a:pPr>
              <a:t>‹#›</a:t>
            </a:fld>
            <a:endParaRPr lang="en-GB"/>
          </a:p>
        </p:txBody>
      </p:sp>
    </p:spTree>
    <p:extLst>
      <p:ext uri="{BB962C8B-B14F-4D97-AF65-F5344CB8AC3E}">
        <p14:creationId xmlns:p14="http://schemas.microsoft.com/office/powerpoint/2010/main" val="2668421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FBDBA24-13BC-4AA8-95F2-3C680A62CDAC}" type="slidenum">
              <a:rPr lang="en-GB"/>
              <a:pPr>
                <a:defRPr/>
              </a:pPr>
              <a:t>‹#›</a:t>
            </a:fld>
            <a:endParaRPr lang="en-GB"/>
          </a:p>
        </p:txBody>
      </p:sp>
    </p:spTree>
    <p:extLst>
      <p:ext uri="{BB962C8B-B14F-4D97-AF65-F5344CB8AC3E}">
        <p14:creationId xmlns:p14="http://schemas.microsoft.com/office/powerpoint/2010/main" val="877100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AF026F7-10CB-4568-A18F-B2997A9C93DB}" type="slidenum">
              <a:rPr lang="en-GB"/>
              <a:pPr>
                <a:defRPr/>
              </a:pPr>
              <a:t>‹#›</a:t>
            </a:fld>
            <a:endParaRPr lang="en-GB"/>
          </a:p>
        </p:txBody>
      </p:sp>
    </p:spTree>
    <p:extLst>
      <p:ext uri="{BB962C8B-B14F-4D97-AF65-F5344CB8AC3E}">
        <p14:creationId xmlns:p14="http://schemas.microsoft.com/office/powerpoint/2010/main" val="4033581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5013" y="1989138"/>
            <a:ext cx="3894137"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81550" y="1989138"/>
            <a:ext cx="3894138" cy="403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DF65D20-2A7A-4C5C-B168-842A00AB989A}" type="slidenum">
              <a:rPr lang="en-GB"/>
              <a:pPr>
                <a:defRPr/>
              </a:pPr>
              <a:t>‹#›</a:t>
            </a:fld>
            <a:endParaRPr lang="en-GB"/>
          </a:p>
        </p:txBody>
      </p:sp>
    </p:spTree>
    <p:extLst>
      <p:ext uri="{BB962C8B-B14F-4D97-AF65-F5344CB8AC3E}">
        <p14:creationId xmlns:p14="http://schemas.microsoft.com/office/powerpoint/2010/main" val="734994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197250E1-54E7-4615-BBFC-BE93E6BAF743}" type="slidenum">
              <a:rPr lang="en-GB"/>
              <a:pPr>
                <a:defRPr/>
              </a:pPr>
              <a:t>‹#›</a:t>
            </a:fld>
            <a:endParaRPr lang="en-GB"/>
          </a:p>
        </p:txBody>
      </p:sp>
    </p:spTree>
    <p:extLst>
      <p:ext uri="{BB962C8B-B14F-4D97-AF65-F5344CB8AC3E}">
        <p14:creationId xmlns:p14="http://schemas.microsoft.com/office/powerpoint/2010/main" val="3099765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A9193AD-F63C-48B4-B5C4-A2162AFCCBAA}" type="slidenum">
              <a:rPr lang="en-GB"/>
              <a:pPr>
                <a:defRPr/>
              </a:pPr>
              <a:t>‹#›</a:t>
            </a:fld>
            <a:endParaRPr lang="en-GB"/>
          </a:p>
        </p:txBody>
      </p:sp>
    </p:spTree>
    <p:extLst>
      <p:ext uri="{BB962C8B-B14F-4D97-AF65-F5344CB8AC3E}">
        <p14:creationId xmlns:p14="http://schemas.microsoft.com/office/powerpoint/2010/main" val="182612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97436885-6719-46E0-A8AD-B222F5D9C8A0}" type="slidenum">
              <a:rPr lang="en-GB"/>
              <a:pPr>
                <a:defRPr/>
              </a:pPr>
              <a:t>‹#›</a:t>
            </a:fld>
            <a:endParaRPr lang="en-GB"/>
          </a:p>
        </p:txBody>
      </p:sp>
    </p:spTree>
    <p:extLst>
      <p:ext uri="{BB962C8B-B14F-4D97-AF65-F5344CB8AC3E}">
        <p14:creationId xmlns:p14="http://schemas.microsoft.com/office/powerpoint/2010/main" val="3413494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F18C961-FBF3-437A-A789-2213521DA005}" type="slidenum">
              <a:rPr lang="en-GB"/>
              <a:pPr>
                <a:defRPr/>
              </a:pPr>
              <a:t>‹#›</a:t>
            </a:fld>
            <a:endParaRPr lang="en-GB"/>
          </a:p>
        </p:txBody>
      </p:sp>
    </p:spTree>
    <p:extLst>
      <p:ext uri="{BB962C8B-B14F-4D97-AF65-F5344CB8AC3E}">
        <p14:creationId xmlns:p14="http://schemas.microsoft.com/office/powerpoint/2010/main" val="3130607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3182007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4710CC8-1330-408E-88B6-F8FC78717B52}" type="slidenum">
              <a:rPr lang="en-GB"/>
              <a:pPr>
                <a:defRPr/>
              </a:pPr>
              <a:t>‹#›</a:t>
            </a:fld>
            <a:endParaRPr lang="en-GB"/>
          </a:p>
        </p:txBody>
      </p:sp>
    </p:spTree>
    <p:extLst>
      <p:ext uri="{BB962C8B-B14F-4D97-AF65-F5344CB8AC3E}">
        <p14:creationId xmlns:p14="http://schemas.microsoft.com/office/powerpoint/2010/main" val="4227021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F80466C-891E-4D2E-9A32-60A1C656118E}" type="slidenum">
              <a:rPr lang="en-GB"/>
              <a:pPr>
                <a:defRPr/>
              </a:pPr>
              <a:t>‹#›</a:t>
            </a:fld>
            <a:endParaRPr lang="en-GB"/>
          </a:p>
        </p:txBody>
      </p:sp>
    </p:spTree>
    <p:extLst>
      <p:ext uri="{BB962C8B-B14F-4D97-AF65-F5344CB8AC3E}">
        <p14:creationId xmlns:p14="http://schemas.microsoft.com/office/powerpoint/2010/main" val="42010240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630238"/>
            <a:ext cx="1984375" cy="539115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5013" y="630238"/>
            <a:ext cx="5803900" cy="5391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4F36196-B77E-49F3-9988-12E28182EC33}" type="slidenum">
              <a:rPr lang="en-GB"/>
              <a:pPr>
                <a:defRPr/>
              </a:pPr>
              <a:t>‹#›</a:t>
            </a:fld>
            <a:endParaRPr lang="en-GB"/>
          </a:p>
        </p:txBody>
      </p:sp>
    </p:spTree>
    <p:extLst>
      <p:ext uri="{BB962C8B-B14F-4D97-AF65-F5344CB8AC3E}">
        <p14:creationId xmlns:p14="http://schemas.microsoft.com/office/powerpoint/2010/main" val="28575025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6B63E12-B333-4EEF-B6E8-E9869BA79C25}" type="slidenum">
              <a:rPr lang="en-GB"/>
              <a:pPr>
                <a:defRPr/>
              </a:pPr>
              <a:t>‹#›</a:t>
            </a:fld>
            <a:endParaRPr lang="en-GB"/>
          </a:p>
        </p:txBody>
      </p:sp>
    </p:spTree>
    <p:extLst>
      <p:ext uri="{BB962C8B-B14F-4D97-AF65-F5344CB8AC3E}">
        <p14:creationId xmlns:p14="http://schemas.microsoft.com/office/powerpoint/2010/main" val="1087522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46E8A28-BC24-4B27-B5A4-0CCB5B74FF75}" type="slidenum">
              <a:rPr lang="en-GB"/>
              <a:pPr>
                <a:defRPr/>
              </a:pPr>
              <a:t>‹#›</a:t>
            </a:fld>
            <a:endParaRPr lang="en-GB"/>
          </a:p>
        </p:txBody>
      </p:sp>
    </p:spTree>
    <p:extLst>
      <p:ext uri="{BB962C8B-B14F-4D97-AF65-F5344CB8AC3E}">
        <p14:creationId xmlns:p14="http://schemas.microsoft.com/office/powerpoint/2010/main" val="14689096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CAA702A-BCA9-4136-A315-ADA94C8801BC}" type="slidenum">
              <a:rPr lang="en-GB"/>
              <a:pPr>
                <a:defRPr/>
              </a:pPr>
              <a:t>‹#›</a:t>
            </a:fld>
            <a:endParaRPr lang="en-GB"/>
          </a:p>
        </p:txBody>
      </p:sp>
    </p:spTree>
    <p:extLst>
      <p:ext uri="{BB962C8B-B14F-4D97-AF65-F5344CB8AC3E}">
        <p14:creationId xmlns:p14="http://schemas.microsoft.com/office/powerpoint/2010/main" val="1778608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3425" y="1809750"/>
            <a:ext cx="3930650" cy="370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816475" y="1809750"/>
            <a:ext cx="3932238" cy="370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01D07AD-8E66-479F-8D5A-684FE8DABB1C}" type="slidenum">
              <a:rPr lang="en-GB"/>
              <a:pPr>
                <a:defRPr/>
              </a:pPr>
              <a:t>‹#›</a:t>
            </a:fld>
            <a:endParaRPr lang="en-GB"/>
          </a:p>
        </p:txBody>
      </p:sp>
    </p:spTree>
    <p:extLst>
      <p:ext uri="{BB962C8B-B14F-4D97-AF65-F5344CB8AC3E}">
        <p14:creationId xmlns:p14="http://schemas.microsoft.com/office/powerpoint/2010/main" val="11285100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0B7408A5-0BBF-4D6E-BA39-BDA74D18B76E}" type="slidenum">
              <a:rPr lang="en-GB"/>
              <a:pPr>
                <a:defRPr/>
              </a:pPr>
              <a:t>‹#›</a:t>
            </a:fld>
            <a:endParaRPr lang="en-GB"/>
          </a:p>
        </p:txBody>
      </p:sp>
    </p:spTree>
    <p:extLst>
      <p:ext uri="{BB962C8B-B14F-4D97-AF65-F5344CB8AC3E}">
        <p14:creationId xmlns:p14="http://schemas.microsoft.com/office/powerpoint/2010/main" val="29147351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067888C9-6B1D-4F4B-8347-EB67FA02272C}" type="slidenum">
              <a:rPr lang="en-GB"/>
              <a:pPr>
                <a:defRPr/>
              </a:pPr>
              <a:t>‹#›</a:t>
            </a:fld>
            <a:endParaRPr lang="en-GB"/>
          </a:p>
        </p:txBody>
      </p:sp>
    </p:spTree>
    <p:extLst>
      <p:ext uri="{BB962C8B-B14F-4D97-AF65-F5344CB8AC3E}">
        <p14:creationId xmlns:p14="http://schemas.microsoft.com/office/powerpoint/2010/main" val="13689526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CC117AE-1D38-4FCC-8F31-57C17AA42C44}" type="slidenum">
              <a:rPr lang="en-GB"/>
              <a:pPr>
                <a:defRPr/>
              </a:pPr>
              <a:t>‹#›</a:t>
            </a:fld>
            <a:endParaRPr lang="en-GB"/>
          </a:p>
        </p:txBody>
      </p:sp>
    </p:spTree>
    <p:extLst>
      <p:ext uri="{BB962C8B-B14F-4D97-AF65-F5344CB8AC3E}">
        <p14:creationId xmlns:p14="http://schemas.microsoft.com/office/powerpoint/2010/main" val="1552155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5" name="Rectangle 5"/>
          <p:cNvSpPr>
            <a:spLocks noGrp="1" noChangeArrowheads="1"/>
          </p:cNvSpPr>
          <p:nvPr>
            <p:ph type="ftr" sz="quarter" idx="11"/>
          </p:nvPr>
        </p:nvSpPr>
        <p:spPr>
          <a:ln/>
        </p:spPr>
        <p:txBody>
          <a:bodyPr/>
          <a:lstStyle>
            <a:lvl1pPr>
              <a:defRPr/>
            </a:lvl1pPr>
          </a:lstStyle>
          <a:p>
            <a:endParaRPr lang="en-NZ"/>
          </a:p>
        </p:txBody>
      </p:sp>
      <p:sp>
        <p:nvSpPr>
          <p:cNvPr id="6"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464210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DE65BF45-3A8F-4A69-B7FA-21800EB55119}" type="slidenum">
              <a:rPr lang="en-GB"/>
              <a:pPr>
                <a:defRPr/>
              </a:pPr>
              <a:t>‹#›</a:t>
            </a:fld>
            <a:endParaRPr lang="en-GB"/>
          </a:p>
        </p:txBody>
      </p:sp>
    </p:spTree>
    <p:extLst>
      <p:ext uri="{BB962C8B-B14F-4D97-AF65-F5344CB8AC3E}">
        <p14:creationId xmlns:p14="http://schemas.microsoft.com/office/powerpoint/2010/main" val="10653881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6B86DCE-E088-46FE-8B71-802C64DD112C}" type="slidenum">
              <a:rPr lang="en-GB"/>
              <a:pPr>
                <a:defRPr/>
              </a:pPr>
              <a:t>‹#›</a:t>
            </a:fld>
            <a:endParaRPr lang="en-GB"/>
          </a:p>
        </p:txBody>
      </p:sp>
    </p:spTree>
    <p:extLst>
      <p:ext uri="{BB962C8B-B14F-4D97-AF65-F5344CB8AC3E}">
        <p14:creationId xmlns:p14="http://schemas.microsoft.com/office/powerpoint/2010/main" val="17013167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3432C82-0310-4BC7-9BB5-D2E9987AEF90}" type="slidenum">
              <a:rPr lang="en-GB"/>
              <a:pPr>
                <a:defRPr/>
              </a:pPr>
              <a:t>‹#›</a:t>
            </a:fld>
            <a:endParaRPr lang="en-GB"/>
          </a:p>
        </p:txBody>
      </p:sp>
    </p:spTree>
    <p:extLst>
      <p:ext uri="{BB962C8B-B14F-4D97-AF65-F5344CB8AC3E}">
        <p14:creationId xmlns:p14="http://schemas.microsoft.com/office/powerpoint/2010/main" val="41310604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5288" y="628650"/>
            <a:ext cx="2003425" cy="4887913"/>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3425" y="628650"/>
            <a:ext cx="5859463" cy="48879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31874A9-832B-4703-BEAA-532A8343A017}" type="slidenum">
              <a:rPr lang="en-GB"/>
              <a:pPr>
                <a:defRPr/>
              </a:pPr>
              <a:t>‹#›</a:t>
            </a:fld>
            <a:endParaRPr lang="en-GB"/>
          </a:p>
        </p:txBody>
      </p:sp>
    </p:spTree>
    <p:extLst>
      <p:ext uri="{BB962C8B-B14F-4D97-AF65-F5344CB8AC3E}">
        <p14:creationId xmlns:p14="http://schemas.microsoft.com/office/powerpoint/2010/main" val="24092119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33073CD-C50D-4510-B2F5-F4B7B330E11E}" type="slidenum">
              <a:rPr lang="en-GB"/>
              <a:pPr>
                <a:defRPr/>
              </a:pPr>
              <a:t>‹#›</a:t>
            </a:fld>
            <a:endParaRPr lang="en-GB"/>
          </a:p>
        </p:txBody>
      </p:sp>
    </p:spTree>
    <p:extLst>
      <p:ext uri="{BB962C8B-B14F-4D97-AF65-F5344CB8AC3E}">
        <p14:creationId xmlns:p14="http://schemas.microsoft.com/office/powerpoint/2010/main" val="24861688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675326-6009-4CDE-B907-2A407141ECB8}" type="slidenum">
              <a:rPr lang="en-GB"/>
              <a:pPr>
                <a:defRPr/>
              </a:pPr>
              <a:t>‹#›</a:t>
            </a:fld>
            <a:endParaRPr lang="en-GB"/>
          </a:p>
        </p:txBody>
      </p:sp>
    </p:spTree>
    <p:extLst>
      <p:ext uri="{BB962C8B-B14F-4D97-AF65-F5344CB8AC3E}">
        <p14:creationId xmlns:p14="http://schemas.microsoft.com/office/powerpoint/2010/main" val="18378339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62FDF66-2491-4AB0-8BCB-586CE77602DD}" type="slidenum">
              <a:rPr lang="en-GB"/>
              <a:pPr>
                <a:defRPr/>
              </a:pPr>
              <a:t>‹#›</a:t>
            </a:fld>
            <a:endParaRPr lang="en-GB"/>
          </a:p>
        </p:txBody>
      </p:sp>
    </p:spTree>
    <p:extLst>
      <p:ext uri="{BB962C8B-B14F-4D97-AF65-F5344CB8AC3E}">
        <p14:creationId xmlns:p14="http://schemas.microsoft.com/office/powerpoint/2010/main" val="4190579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733425" y="1809750"/>
            <a:ext cx="3859213" cy="406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45038" y="1809750"/>
            <a:ext cx="3859212" cy="406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3DE4A17-ECC0-4A4F-AD1C-7695D59D88D7}" type="slidenum">
              <a:rPr lang="en-GB"/>
              <a:pPr>
                <a:defRPr/>
              </a:pPr>
              <a:t>‹#›</a:t>
            </a:fld>
            <a:endParaRPr lang="en-GB"/>
          </a:p>
        </p:txBody>
      </p:sp>
    </p:spTree>
    <p:extLst>
      <p:ext uri="{BB962C8B-B14F-4D97-AF65-F5344CB8AC3E}">
        <p14:creationId xmlns:p14="http://schemas.microsoft.com/office/powerpoint/2010/main" val="23631671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731EA837-0380-4942-8933-B8A76037EB3E}" type="slidenum">
              <a:rPr lang="en-GB"/>
              <a:pPr>
                <a:defRPr/>
              </a:pPr>
              <a:t>‹#›</a:t>
            </a:fld>
            <a:endParaRPr lang="en-GB"/>
          </a:p>
        </p:txBody>
      </p:sp>
    </p:spTree>
    <p:extLst>
      <p:ext uri="{BB962C8B-B14F-4D97-AF65-F5344CB8AC3E}">
        <p14:creationId xmlns:p14="http://schemas.microsoft.com/office/powerpoint/2010/main" val="34778083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81ED0B43-068D-4F55-AE39-377F7171C6F8}" type="slidenum">
              <a:rPr lang="en-GB"/>
              <a:pPr>
                <a:defRPr/>
              </a:pPr>
              <a:t>‹#›</a:t>
            </a:fld>
            <a:endParaRPr lang="en-GB"/>
          </a:p>
        </p:txBody>
      </p:sp>
    </p:spTree>
    <p:extLst>
      <p:ext uri="{BB962C8B-B14F-4D97-AF65-F5344CB8AC3E}">
        <p14:creationId xmlns:p14="http://schemas.microsoft.com/office/powerpoint/2010/main" val="774998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21485576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8041A6CA-2A85-4E7A-A9AF-0537A6F4F2E9}" type="slidenum">
              <a:rPr lang="en-GB"/>
              <a:pPr>
                <a:defRPr/>
              </a:pPr>
              <a:t>‹#›</a:t>
            </a:fld>
            <a:endParaRPr lang="en-GB"/>
          </a:p>
        </p:txBody>
      </p:sp>
    </p:spTree>
    <p:extLst>
      <p:ext uri="{BB962C8B-B14F-4D97-AF65-F5344CB8AC3E}">
        <p14:creationId xmlns:p14="http://schemas.microsoft.com/office/powerpoint/2010/main" val="29792296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9DE6853-080B-48CB-8A41-DC1D1023B6F0}" type="slidenum">
              <a:rPr lang="en-GB"/>
              <a:pPr>
                <a:defRPr/>
              </a:pPr>
              <a:t>‹#›</a:t>
            </a:fld>
            <a:endParaRPr lang="en-GB"/>
          </a:p>
        </p:txBody>
      </p:sp>
    </p:spTree>
    <p:extLst>
      <p:ext uri="{BB962C8B-B14F-4D97-AF65-F5344CB8AC3E}">
        <p14:creationId xmlns:p14="http://schemas.microsoft.com/office/powerpoint/2010/main" val="2272196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F6AA738-6C51-4D6F-9D24-249F0D6ED269}" type="slidenum">
              <a:rPr lang="en-GB"/>
              <a:pPr>
                <a:defRPr/>
              </a:pPr>
              <a:t>‹#›</a:t>
            </a:fld>
            <a:endParaRPr lang="en-GB"/>
          </a:p>
        </p:txBody>
      </p:sp>
    </p:spTree>
    <p:extLst>
      <p:ext uri="{BB962C8B-B14F-4D97-AF65-F5344CB8AC3E}">
        <p14:creationId xmlns:p14="http://schemas.microsoft.com/office/powerpoint/2010/main" val="16948029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A72786A-96DC-4722-8894-CAB7407B6635}" type="slidenum">
              <a:rPr lang="en-GB"/>
              <a:pPr>
                <a:defRPr/>
              </a:pPr>
              <a:t>‹#›</a:t>
            </a:fld>
            <a:endParaRPr lang="en-GB"/>
          </a:p>
        </p:txBody>
      </p:sp>
    </p:spTree>
    <p:extLst>
      <p:ext uri="{BB962C8B-B14F-4D97-AF65-F5344CB8AC3E}">
        <p14:creationId xmlns:p14="http://schemas.microsoft.com/office/powerpoint/2010/main" val="3848977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38" y="628650"/>
            <a:ext cx="1966912" cy="524827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733425" y="628650"/>
            <a:ext cx="5751513" cy="5248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707AC75-3D25-4CF5-84CF-CB8B63E0C844}" type="slidenum">
              <a:rPr lang="en-GB"/>
              <a:pPr>
                <a:defRPr/>
              </a:pPr>
              <a:t>‹#›</a:t>
            </a:fld>
            <a:endParaRPr lang="en-GB"/>
          </a:p>
        </p:txBody>
      </p:sp>
    </p:spTree>
    <p:extLst>
      <p:ext uri="{BB962C8B-B14F-4D97-AF65-F5344CB8AC3E}">
        <p14:creationId xmlns:p14="http://schemas.microsoft.com/office/powerpoint/2010/main" val="3145041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8" name="Rectangle 5"/>
          <p:cNvSpPr>
            <a:spLocks noGrp="1" noChangeArrowheads="1"/>
          </p:cNvSpPr>
          <p:nvPr>
            <p:ph type="ftr" sz="quarter" idx="11"/>
          </p:nvPr>
        </p:nvSpPr>
        <p:spPr>
          <a:ln/>
        </p:spPr>
        <p:txBody>
          <a:bodyPr/>
          <a:lstStyle>
            <a:lvl1pPr>
              <a:defRPr/>
            </a:lvl1pPr>
          </a:lstStyle>
          <a:p>
            <a:endParaRPr lang="en-NZ"/>
          </a:p>
        </p:txBody>
      </p:sp>
      <p:sp>
        <p:nvSpPr>
          <p:cNvPr id="9"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336896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4" name="Rectangle 5"/>
          <p:cNvSpPr>
            <a:spLocks noGrp="1" noChangeArrowheads="1"/>
          </p:cNvSpPr>
          <p:nvPr>
            <p:ph type="ftr" sz="quarter" idx="11"/>
          </p:nvPr>
        </p:nvSpPr>
        <p:spPr>
          <a:ln/>
        </p:spPr>
        <p:txBody>
          <a:bodyPr/>
          <a:lstStyle>
            <a:lvl1pPr>
              <a:defRPr/>
            </a:lvl1pPr>
          </a:lstStyle>
          <a:p>
            <a:endParaRPr lang="en-NZ"/>
          </a:p>
        </p:txBody>
      </p:sp>
      <p:sp>
        <p:nvSpPr>
          <p:cNvPr id="5"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8930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3" name="Rectangle 5"/>
          <p:cNvSpPr>
            <a:spLocks noGrp="1" noChangeArrowheads="1"/>
          </p:cNvSpPr>
          <p:nvPr>
            <p:ph type="ftr" sz="quarter" idx="11"/>
          </p:nvPr>
        </p:nvSpPr>
        <p:spPr>
          <a:ln/>
        </p:spPr>
        <p:txBody>
          <a:bodyPr/>
          <a:lstStyle>
            <a:lvl1pPr>
              <a:defRPr/>
            </a:lvl1pPr>
          </a:lstStyle>
          <a:p>
            <a:endParaRPr lang="en-NZ"/>
          </a:p>
        </p:txBody>
      </p:sp>
      <p:sp>
        <p:nvSpPr>
          <p:cNvPr id="4"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2136799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11822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B102108-0610-4E80-AF61-12125CBB7497}" type="datetimeFigureOut">
              <a:rPr lang="en-NZ" smtClean="0"/>
              <a:t>8/03/2013</a:t>
            </a:fld>
            <a:endParaRPr lang="en-NZ"/>
          </a:p>
        </p:txBody>
      </p:sp>
      <p:sp>
        <p:nvSpPr>
          <p:cNvPr id="6" name="Rectangle 5"/>
          <p:cNvSpPr>
            <a:spLocks noGrp="1" noChangeArrowheads="1"/>
          </p:cNvSpPr>
          <p:nvPr>
            <p:ph type="ftr" sz="quarter" idx="11"/>
          </p:nvPr>
        </p:nvSpPr>
        <p:spPr>
          <a:ln/>
        </p:spPr>
        <p:txBody>
          <a:bodyPr/>
          <a:lstStyle>
            <a:lvl1pPr>
              <a:defRPr/>
            </a:lvl1pPr>
          </a:lstStyle>
          <a:p>
            <a:endParaRPr lang="en-NZ"/>
          </a:p>
        </p:txBody>
      </p:sp>
      <p:sp>
        <p:nvSpPr>
          <p:cNvPr id="7" name="Rectangle 6"/>
          <p:cNvSpPr>
            <a:spLocks noGrp="1" noChangeArrowheads="1"/>
          </p:cNvSpPr>
          <p:nvPr>
            <p:ph type="sldNum" sz="quarter" idx="12"/>
          </p:nvPr>
        </p:nvSpPr>
        <p:spPr>
          <a:ln/>
        </p:spPr>
        <p:txBody>
          <a:bodyPr/>
          <a:lstStyle>
            <a:lvl1pPr>
              <a:defRPr/>
            </a:lvl1pPr>
          </a:lstStyle>
          <a:p>
            <a:fld id="{F98004D0-EB17-4769-93CA-11726079E028}" type="slidenum">
              <a:rPr lang="en-NZ" smtClean="0"/>
              <a:t>‹#›</a:t>
            </a:fld>
            <a:endParaRPr lang="en-NZ"/>
          </a:p>
        </p:txBody>
      </p:sp>
    </p:spTree>
    <p:extLst>
      <p:ext uri="{BB962C8B-B14F-4D97-AF65-F5344CB8AC3E}">
        <p14:creationId xmlns:p14="http://schemas.microsoft.com/office/powerpoint/2010/main" val="2943897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0" descr="TTT_ppt 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584325"/>
            <a:ext cx="9144000" cy="527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307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fld id="{DB102108-0610-4E80-AF61-12125CBB7497}" type="datetimeFigureOut">
              <a:rPr lang="en-NZ" smtClean="0"/>
              <a:t>8/03/2013</a:t>
            </a:fld>
            <a:endParaRPr lang="en-NZ"/>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endParaRPr lang="en-NZ"/>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fld id="{F98004D0-EB17-4769-93CA-11726079E028}" type="slidenum">
              <a:rPr lang="en-NZ" smtClean="0"/>
              <a:t>‹#›</a:t>
            </a:fld>
            <a:endParaRPr lang="en-NZ"/>
          </a:p>
        </p:txBody>
      </p:sp>
      <p:pic>
        <p:nvPicPr>
          <p:cNvPr id="1032" name="Picture 9"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28938" y="260350"/>
            <a:ext cx="328612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TTT_ppt Inside Colou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735013" y="630238"/>
            <a:ext cx="79406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2052" name="Rectangle 3"/>
          <p:cNvSpPr>
            <a:spLocks noGrp="1" noChangeArrowheads="1"/>
          </p:cNvSpPr>
          <p:nvPr>
            <p:ph type="body" idx="1"/>
          </p:nvPr>
        </p:nvSpPr>
        <p:spPr bwMode="auto">
          <a:xfrm>
            <a:off x="735013" y="1989138"/>
            <a:ext cx="7940675"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8A8A0C3-C0AE-4543-8E78-E630B33C11C7}" type="slidenum">
              <a:rPr lang="en-GB"/>
              <a:pPr>
                <a:defRPr/>
              </a:pPr>
              <a:t>‹#›</a:t>
            </a:fld>
            <a:endParaRPr lang="en-GB"/>
          </a:p>
        </p:txBody>
      </p:sp>
      <p:pic>
        <p:nvPicPr>
          <p:cNvPr id="2056" name="Picture 9"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Text Box 10"/>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rgbClr val="669AD2"/>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4500">
          <a:solidFill>
            <a:schemeClr val="bg1"/>
          </a:solidFill>
          <a:latin typeface="+mj-lt"/>
          <a:ea typeface="+mj-ea"/>
          <a:cs typeface="+mj-cs"/>
        </a:defRPr>
      </a:lvl1pPr>
      <a:lvl2pPr algn="l" rtl="0" eaLnBrk="1" fontAlgn="base" hangingPunct="1">
        <a:spcBef>
          <a:spcPct val="0"/>
        </a:spcBef>
        <a:spcAft>
          <a:spcPct val="0"/>
        </a:spcAft>
        <a:defRPr sz="4500">
          <a:solidFill>
            <a:schemeClr val="bg1"/>
          </a:solidFill>
          <a:latin typeface="Calibri" pitchFamily="34" charset="0"/>
        </a:defRPr>
      </a:lvl2pPr>
      <a:lvl3pPr algn="l" rtl="0" eaLnBrk="1" fontAlgn="base" hangingPunct="1">
        <a:spcBef>
          <a:spcPct val="0"/>
        </a:spcBef>
        <a:spcAft>
          <a:spcPct val="0"/>
        </a:spcAft>
        <a:defRPr sz="4500">
          <a:solidFill>
            <a:schemeClr val="bg1"/>
          </a:solidFill>
          <a:latin typeface="Calibri" pitchFamily="34" charset="0"/>
        </a:defRPr>
      </a:lvl3pPr>
      <a:lvl4pPr algn="l" rtl="0" eaLnBrk="1" fontAlgn="base" hangingPunct="1">
        <a:spcBef>
          <a:spcPct val="0"/>
        </a:spcBef>
        <a:spcAft>
          <a:spcPct val="0"/>
        </a:spcAft>
        <a:defRPr sz="4500">
          <a:solidFill>
            <a:schemeClr val="bg1"/>
          </a:solidFill>
          <a:latin typeface="Calibri" pitchFamily="34" charset="0"/>
        </a:defRPr>
      </a:lvl4pPr>
      <a:lvl5pPr algn="l" rtl="0" eaLnBrk="1" fontAlgn="base" hangingPunct="1">
        <a:spcBef>
          <a:spcPct val="0"/>
        </a:spcBef>
        <a:spcAft>
          <a:spcPct val="0"/>
        </a:spcAft>
        <a:defRPr sz="4500">
          <a:solidFill>
            <a:schemeClr val="bg1"/>
          </a:solidFill>
          <a:latin typeface="Calibri" pitchFamily="34" charset="0"/>
        </a:defRPr>
      </a:lvl5pPr>
      <a:lvl6pPr marL="457200" algn="l" rtl="0" eaLnBrk="1" fontAlgn="base" hangingPunct="1">
        <a:spcBef>
          <a:spcPct val="0"/>
        </a:spcBef>
        <a:spcAft>
          <a:spcPct val="0"/>
        </a:spcAft>
        <a:defRPr sz="4500">
          <a:solidFill>
            <a:schemeClr val="bg1"/>
          </a:solidFill>
          <a:latin typeface="Calibri" pitchFamily="34" charset="0"/>
        </a:defRPr>
      </a:lvl6pPr>
      <a:lvl7pPr marL="914400" algn="l" rtl="0" eaLnBrk="1" fontAlgn="base" hangingPunct="1">
        <a:spcBef>
          <a:spcPct val="0"/>
        </a:spcBef>
        <a:spcAft>
          <a:spcPct val="0"/>
        </a:spcAft>
        <a:defRPr sz="4500">
          <a:solidFill>
            <a:schemeClr val="bg1"/>
          </a:solidFill>
          <a:latin typeface="Calibri" pitchFamily="34" charset="0"/>
        </a:defRPr>
      </a:lvl7pPr>
      <a:lvl8pPr marL="1371600" algn="l" rtl="0" eaLnBrk="1" fontAlgn="base" hangingPunct="1">
        <a:spcBef>
          <a:spcPct val="0"/>
        </a:spcBef>
        <a:spcAft>
          <a:spcPct val="0"/>
        </a:spcAft>
        <a:defRPr sz="4500">
          <a:solidFill>
            <a:schemeClr val="bg1"/>
          </a:solidFill>
          <a:latin typeface="Calibri" pitchFamily="34" charset="0"/>
        </a:defRPr>
      </a:lvl8pPr>
      <a:lvl9pPr marL="1828800" algn="l" rtl="0" eaLnBrk="1" fontAlgn="base" hangingPunct="1">
        <a:spcBef>
          <a:spcPct val="0"/>
        </a:spcBef>
        <a:spcAft>
          <a:spcPct val="0"/>
        </a:spcAft>
        <a:defRPr sz="4500">
          <a:solidFill>
            <a:schemeClr val="bg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733425" y="628650"/>
            <a:ext cx="794226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3075" name="Rectangle 3"/>
          <p:cNvSpPr>
            <a:spLocks noGrp="1" noChangeArrowheads="1"/>
          </p:cNvSpPr>
          <p:nvPr>
            <p:ph type="body" idx="1"/>
          </p:nvPr>
        </p:nvSpPr>
        <p:spPr bwMode="auto">
          <a:xfrm>
            <a:off x="733425" y="1809750"/>
            <a:ext cx="8015288" cy="370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10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9089C4D-4D1B-483F-96A0-F6860CACE123}" type="slidenum">
              <a:rPr lang="en-GB"/>
              <a:pPr>
                <a:defRPr/>
              </a:pPr>
              <a:t>‹#›</a:t>
            </a:fld>
            <a:endParaRPr lang="en-GB"/>
          </a:p>
        </p:txBody>
      </p:sp>
      <p:pic>
        <p:nvPicPr>
          <p:cNvPr id="3079" name="Picture 7" descr="TTT_ppt bann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730875"/>
            <a:ext cx="9144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1" descr="Te Toi Tupu_Landscape_RGB"/>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Text Box 12"/>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chemeClr val="bg1"/>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4500">
          <a:solidFill>
            <a:schemeClr val="tx1"/>
          </a:solidFill>
          <a:latin typeface="+mj-lt"/>
          <a:ea typeface="+mj-ea"/>
          <a:cs typeface="+mj-cs"/>
        </a:defRPr>
      </a:lvl1pPr>
      <a:lvl2pPr algn="l" rtl="0" eaLnBrk="1" fontAlgn="base" hangingPunct="1">
        <a:spcBef>
          <a:spcPct val="0"/>
        </a:spcBef>
        <a:spcAft>
          <a:spcPct val="0"/>
        </a:spcAft>
        <a:defRPr sz="4500">
          <a:solidFill>
            <a:schemeClr val="tx1"/>
          </a:solidFill>
          <a:latin typeface="Calibri" pitchFamily="34" charset="0"/>
        </a:defRPr>
      </a:lvl2pPr>
      <a:lvl3pPr algn="l" rtl="0" eaLnBrk="1" fontAlgn="base" hangingPunct="1">
        <a:spcBef>
          <a:spcPct val="0"/>
        </a:spcBef>
        <a:spcAft>
          <a:spcPct val="0"/>
        </a:spcAft>
        <a:defRPr sz="4500">
          <a:solidFill>
            <a:schemeClr val="tx1"/>
          </a:solidFill>
          <a:latin typeface="Calibri" pitchFamily="34" charset="0"/>
        </a:defRPr>
      </a:lvl3pPr>
      <a:lvl4pPr algn="l" rtl="0" eaLnBrk="1" fontAlgn="base" hangingPunct="1">
        <a:spcBef>
          <a:spcPct val="0"/>
        </a:spcBef>
        <a:spcAft>
          <a:spcPct val="0"/>
        </a:spcAft>
        <a:defRPr sz="4500">
          <a:solidFill>
            <a:schemeClr val="tx1"/>
          </a:solidFill>
          <a:latin typeface="Calibri" pitchFamily="34" charset="0"/>
        </a:defRPr>
      </a:lvl4pPr>
      <a:lvl5pPr algn="l" rtl="0" eaLnBrk="1" fontAlgn="base" hangingPunct="1">
        <a:spcBef>
          <a:spcPct val="0"/>
        </a:spcBef>
        <a:spcAft>
          <a:spcPct val="0"/>
        </a:spcAft>
        <a:defRPr sz="4500">
          <a:solidFill>
            <a:schemeClr val="tx1"/>
          </a:solidFill>
          <a:latin typeface="Calibri" pitchFamily="34" charset="0"/>
        </a:defRPr>
      </a:lvl5pPr>
      <a:lvl6pPr marL="457200" algn="l" rtl="0" eaLnBrk="1" fontAlgn="base" hangingPunct="1">
        <a:spcBef>
          <a:spcPct val="0"/>
        </a:spcBef>
        <a:spcAft>
          <a:spcPct val="0"/>
        </a:spcAft>
        <a:defRPr sz="4500">
          <a:solidFill>
            <a:schemeClr val="tx1"/>
          </a:solidFill>
          <a:latin typeface="Calibri" pitchFamily="34" charset="0"/>
        </a:defRPr>
      </a:lvl6pPr>
      <a:lvl7pPr marL="914400" algn="l" rtl="0" eaLnBrk="1" fontAlgn="base" hangingPunct="1">
        <a:spcBef>
          <a:spcPct val="0"/>
        </a:spcBef>
        <a:spcAft>
          <a:spcPct val="0"/>
        </a:spcAft>
        <a:defRPr sz="4500">
          <a:solidFill>
            <a:schemeClr val="tx1"/>
          </a:solidFill>
          <a:latin typeface="Calibri" pitchFamily="34" charset="0"/>
        </a:defRPr>
      </a:lvl7pPr>
      <a:lvl8pPr marL="1371600" algn="l" rtl="0" eaLnBrk="1" fontAlgn="base" hangingPunct="1">
        <a:spcBef>
          <a:spcPct val="0"/>
        </a:spcBef>
        <a:spcAft>
          <a:spcPct val="0"/>
        </a:spcAft>
        <a:defRPr sz="4500">
          <a:solidFill>
            <a:schemeClr val="tx1"/>
          </a:solidFill>
          <a:latin typeface="Calibri" pitchFamily="34" charset="0"/>
        </a:defRPr>
      </a:lvl8pPr>
      <a:lvl9pPr marL="1828800" algn="l" rtl="0" eaLnBrk="1" fontAlgn="base" hangingPunct="1">
        <a:spcBef>
          <a:spcPct val="0"/>
        </a:spcBef>
        <a:spcAft>
          <a:spcPct val="0"/>
        </a:spcAft>
        <a:defRPr sz="4500">
          <a:solidFill>
            <a:schemeClr val="tx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733425" y="628650"/>
            <a:ext cx="78708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4099" name="Rectangle 3"/>
          <p:cNvSpPr>
            <a:spLocks noGrp="1" noChangeArrowheads="1"/>
          </p:cNvSpPr>
          <p:nvPr>
            <p:ph type="body" idx="1"/>
          </p:nvPr>
        </p:nvSpPr>
        <p:spPr bwMode="auto">
          <a:xfrm>
            <a:off x="733425" y="1809750"/>
            <a:ext cx="7870825"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2355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2355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BA1A09B9-2779-4C60-8005-68EF12BADB14}" type="slidenum">
              <a:rPr lang="en-GB"/>
              <a:pPr>
                <a:defRPr/>
              </a:pPr>
              <a:t>‹#›</a:t>
            </a:fld>
            <a:endParaRPr lang="en-GB"/>
          </a:p>
        </p:txBody>
      </p:sp>
      <p:pic>
        <p:nvPicPr>
          <p:cNvPr id="4103" name="Picture 7" descr="Te Toi Tupu_Landscape_RGB"/>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9750" y="6008688"/>
            <a:ext cx="23034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Text Box 8"/>
          <p:cNvSpPr txBox="1">
            <a:spLocks noChangeArrowheads="1"/>
          </p:cNvSpPr>
          <p:nvPr/>
        </p:nvSpPr>
        <p:spPr bwMode="auto">
          <a:xfrm>
            <a:off x="6877050" y="6275388"/>
            <a:ext cx="1728788"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GB" sz="1400" b="1">
                <a:solidFill>
                  <a:srgbClr val="669AD2"/>
                </a:solidFill>
                <a:latin typeface="Calibri" pitchFamily="34" charset="0"/>
              </a:rPr>
              <a:t>www.tetoitupu.org</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fontAlgn="base" hangingPunct="1">
        <a:spcBef>
          <a:spcPct val="0"/>
        </a:spcBef>
        <a:spcAft>
          <a:spcPct val="0"/>
        </a:spcAft>
        <a:defRPr sz="4500">
          <a:solidFill>
            <a:schemeClr val="tx1"/>
          </a:solidFill>
          <a:latin typeface="+mj-lt"/>
          <a:ea typeface="+mj-ea"/>
          <a:cs typeface="+mj-cs"/>
        </a:defRPr>
      </a:lvl1pPr>
      <a:lvl2pPr algn="l" rtl="0" eaLnBrk="1" fontAlgn="base" hangingPunct="1">
        <a:spcBef>
          <a:spcPct val="0"/>
        </a:spcBef>
        <a:spcAft>
          <a:spcPct val="0"/>
        </a:spcAft>
        <a:defRPr sz="4500">
          <a:solidFill>
            <a:schemeClr val="tx1"/>
          </a:solidFill>
          <a:latin typeface="Calibri" pitchFamily="34" charset="0"/>
        </a:defRPr>
      </a:lvl2pPr>
      <a:lvl3pPr algn="l" rtl="0" eaLnBrk="1" fontAlgn="base" hangingPunct="1">
        <a:spcBef>
          <a:spcPct val="0"/>
        </a:spcBef>
        <a:spcAft>
          <a:spcPct val="0"/>
        </a:spcAft>
        <a:defRPr sz="4500">
          <a:solidFill>
            <a:schemeClr val="tx1"/>
          </a:solidFill>
          <a:latin typeface="Calibri" pitchFamily="34" charset="0"/>
        </a:defRPr>
      </a:lvl3pPr>
      <a:lvl4pPr algn="l" rtl="0" eaLnBrk="1" fontAlgn="base" hangingPunct="1">
        <a:spcBef>
          <a:spcPct val="0"/>
        </a:spcBef>
        <a:spcAft>
          <a:spcPct val="0"/>
        </a:spcAft>
        <a:defRPr sz="4500">
          <a:solidFill>
            <a:schemeClr val="tx1"/>
          </a:solidFill>
          <a:latin typeface="Calibri" pitchFamily="34" charset="0"/>
        </a:defRPr>
      </a:lvl4pPr>
      <a:lvl5pPr algn="l" rtl="0" eaLnBrk="1" fontAlgn="base" hangingPunct="1">
        <a:spcBef>
          <a:spcPct val="0"/>
        </a:spcBef>
        <a:spcAft>
          <a:spcPct val="0"/>
        </a:spcAft>
        <a:defRPr sz="4500">
          <a:solidFill>
            <a:schemeClr val="tx1"/>
          </a:solidFill>
          <a:latin typeface="Calibri" pitchFamily="34" charset="0"/>
        </a:defRPr>
      </a:lvl5pPr>
      <a:lvl6pPr marL="457200" algn="l" rtl="0" eaLnBrk="1" fontAlgn="base" hangingPunct="1">
        <a:spcBef>
          <a:spcPct val="0"/>
        </a:spcBef>
        <a:spcAft>
          <a:spcPct val="0"/>
        </a:spcAft>
        <a:defRPr sz="4500">
          <a:solidFill>
            <a:schemeClr val="tx1"/>
          </a:solidFill>
          <a:latin typeface="Calibri" pitchFamily="34" charset="0"/>
        </a:defRPr>
      </a:lvl6pPr>
      <a:lvl7pPr marL="914400" algn="l" rtl="0" eaLnBrk="1" fontAlgn="base" hangingPunct="1">
        <a:spcBef>
          <a:spcPct val="0"/>
        </a:spcBef>
        <a:spcAft>
          <a:spcPct val="0"/>
        </a:spcAft>
        <a:defRPr sz="4500">
          <a:solidFill>
            <a:schemeClr val="tx1"/>
          </a:solidFill>
          <a:latin typeface="Calibri" pitchFamily="34" charset="0"/>
        </a:defRPr>
      </a:lvl7pPr>
      <a:lvl8pPr marL="1371600" algn="l" rtl="0" eaLnBrk="1" fontAlgn="base" hangingPunct="1">
        <a:spcBef>
          <a:spcPct val="0"/>
        </a:spcBef>
        <a:spcAft>
          <a:spcPct val="0"/>
        </a:spcAft>
        <a:defRPr sz="4500">
          <a:solidFill>
            <a:schemeClr val="tx1"/>
          </a:solidFill>
          <a:latin typeface="Calibri" pitchFamily="34" charset="0"/>
        </a:defRPr>
      </a:lvl8pPr>
      <a:lvl9pPr marL="1828800" algn="l" rtl="0" eaLnBrk="1" fontAlgn="base" hangingPunct="1">
        <a:spcBef>
          <a:spcPct val="0"/>
        </a:spcBef>
        <a:spcAft>
          <a:spcPct val="0"/>
        </a:spcAft>
        <a:defRPr sz="4500">
          <a:solidFill>
            <a:schemeClr val="tx1"/>
          </a:solidFill>
          <a:latin typeface="Calibri"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6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9880" y="3501008"/>
            <a:ext cx="7992888" cy="1754326"/>
          </a:xfrm>
          <a:prstGeom prst="rect">
            <a:avLst/>
          </a:prstGeom>
          <a:noFill/>
        </p:spPr>
        <p:txBody>
          <a:bodyPr wrap="square" lIns="91440" tIns="45720" rIns="91440" bIns="45720">
            <a:spAutoFit/>
          </a:bodyPr>
          <a:lstStyle/>
          <a:p>
            <a:pPr algn="ctr"/>
            <a:r>
              <a:rPr lang="en-US" sz="5400" dirty="0" smtClean="0">
                <a:ln w="18415" cmpd="sng">
                  <a:solidFill>
                    <a:srgbClr val="996633"/>
                  </a:solidFill>
                  <a:prstDash val="solid"/>
                </a:ln>
                <a:solidFill>
                  <a:srgbClr val="C4884C"/>
                </a:solidFill>
                <a:effectLst>
                  <a:outerShdw blurRad="63500" dir="3600000" algn="tl" rotWithShape="0">
                    <a:srgbClr val="000000">
                      <a:alpha val="70000"/>
                    </a:srgbClr>
                  </a:outerShdw>
                </a:effectLst>
              </a:rPr>
              <a:t>Targeted Specific Feedback </a:t>
            </a:r>
          </a:p>
          <a:p>
            <a:pPr algn="ctr"/>
            <a:r>
              <a:rPr lang="en-US" sz="5400" dirty="0" smtClean="0">
                <a:ln w="18415" cmpd="sng">
                  <a:solidFill>
                    <a:srgbClr val="996633"/>
                  </a:solidFill>
                  <a:prstDash val="solid"/>
                </a:ln>
                <a:solidFill>
                  <a:srgbClr val="C4884C"/>
                </a:solidFill>
                <a:effectLst>
                  <a:outerShdw blurRad="63500" dir="3600000" algn="tl" rotWithShape="0">
                    <a:srgbClr val="000000">
                      <a:alpha val="70000"/>
                    </a:srgbClr>
                  </a:outerShdw>
                </a:effectLst>
              </a:rPr>
              <a:t>to enhance learning</a:t>
            </a:r>
            <a:endParaRPr lang="en-US" sz="5400" dirty="0">
              <a:ln w="18415" cmpd="sng">
                <a:solidFill>
                  <a:srgbClr val="996633"/>
                </a:solidFill>
                <a:prstDash val="solid"/>
              </a:ln>
              <a:solidFill>
                <a:srgbClr val="C4884C"/>
              </a:solidFill>
              <a:effectLst>
                <a:outerShdw blurRad="63500" dir="3600000" algn="tl" rotWithShape="0">
                  <a:srgbClr val="000000">
                    <a:alpha val="70000"/>
                  </a:srgbClr>
                </a:outerShdw>
              </a:effectLst>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260648"/>
            <a:ext cx="7525512" cy="2773680"/>
          </a:xfrm>
          <a:prstGeom prst="rect">
            <a:avLst/>
          </a:prstGeom>
        </p:spPr>
      </p:pic>
    </p:spTree>
    <p:extLst>
      <p:ext uri="{BB962C8B-B14F-4D97-AF65-F5344CB8AC3E}">
        <p14:creationId xmlns:p14="http://schemas.microsoft.com/office/powerpoint/2010/main" val="39941997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640110"/>
          </a:xfrm>
          <a:solidFill>
            <a:srgbClr val="C4884C"/>
          </a:solidFill>
        </p:spPr>
        <p:txBody>
          <a:bodyPr/>
          <a:lstStyle/>
          <a:p>
            <a:pPr algn="ctr"/>
            <a:r>
              <a:rPr lang="en-NZ" sz="4400" dirty="0" smtClean="0"/>
              <a:t>Video Guided Reading</a:t>
            </a:r>
            <a:endParaRPr lang="en-NZ" sz="4400" dirty="0"/>
          </a:p>
        </p:txBody>
      </p:sp>
      <p:sp>
        <p:nvSpPr>
          <p:cNvPr id="3" name="Vertical Text Placeholder 2"/>
          <p:cNvSpPr>
            <a:spLocks noGrp="1"/>
          </p:cNvSpPr>
          <p:nvPr>
            <p:ph type="body" orient="vert" idx="1"/>
          </p:nvPr>
        </p:nvSpPr>
        <p:spPr>
          <a:xfrm rot="16200000">
            <a:off x="2591783" y="152632"/>
            <a:ext cx="4032446" cy="7704858"/>
          </a:xfrm>
        </p:spPr>
        <p:txBody>
          <a:bodyPr/>
          <a:lstStyle/>
          <a:p>
            <a:pPr marL="0" indent="0">
              <a:buNone/>
            </a:pPr>
            <a:r>
              <a:rPr lang="en-NZ" dirty="0" smtClean="0"/>
              <a:t>Thinking only about feedback, record what you notice as you view the video.</a:t>
            </a:r>
            <a:endParaRPr lang="en-NZ" dirty="0"/>
          </a:p>
        </p:txBody>
      </p:sp>
    </p:spTree>
    <p:extLst>
      <p:ext uri="{BB962C8B-B14F-4D97-AF65-F5344CB8AC3E}">
        <p14:creationId xmlns:p14="http://schemas.microsoft.com/office/powerpoint/2010/main" val="2827407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1520" y="1124744"/>
            <a:ext cx="8435280" cy="4857403"/>
          </a:xfrm>
        </p:spPr>
        <p:txBody>
          <a:bodyPr/>
          <a:lstStyle/>
          <a:p>
            <a:r>
              <a:rPr lang="en-NZ" sz="2800" dirty="0" smtClean="0"/>
              <a:t>How </a:t>
            </a:r>
            <a:r>
              <a:rPr lang="en-NZ" sz="2800" dirty="0"/>
              <a:t>was the feedback a two way conversation around the learning intention</a:t>
            </a:r>
            <a:r>
              <a:rPr lang="en-NZ" sz="2800" dirty="0" smtClean="0"/>
              <a:t>?</a:t>
            </a:r>
          </a:p>
          <a:p>
            <a:endParaRPr lang="en-NZ" sz="500" dirty="0"/>
          </a:p>
          <a:p>
            <a:pPr lvl="0"/>
            <a:r>
              <a:rPr lang="en-NZ" sz="2800" dirty="0"/>
              <a:t>What kinds of things did the teacher notice and provide feedback on</a:t>
            </a:r>
            <a:r>
              <a:rPr lang="en-NZ" sz="2800" dirty="0" smtClean="0"/>
              <a:t>?</a:t>
            </a:r>
          </a:p>
          <a:p>
            <a:pPr lvl="0"/>
            <a:endParaRPr lang="en-NZ" sz="500" dirty="0"/>
          </a:p>
          <a:p>
            <a:pPr lvl="0"/>
            <a:r>
              <a:rPr lang="en-NZ" sz="2800" dirty="0"/>
              <a:t>What specific feedback prompts did the teacher use? </a:t>
            </a:r>
            <a:endParaRPr lang="en-NZ" sz="2800" dirty="0" smtClean="0"/>
          </a:p>
          <a:p>
            <a:pPr lvl="0"/>
            <a:endParaRPr lang="en-NZ" sz="500" dirty="0" smtClean="0"/>
          </a:p>
          <a:p>
            <a:pPr lvl="0"/>
            <a:r>
              <a:rPr lang="en-NZ" sz="2800" dirty="0" smtClean="0"/>
              <a:t>How </a:t>
            </a:r>
            <a:r>
              <a:rPr lang="en-NZ" sz="2800" dirty="0"/>
              <a:t>did the feedback highlight the things that it was important for the student to focus on</a:t>
            </a:r>
            <a:r>
              <a:rPr lang="en-NZ" sz="2800" dirty="0" smtClean="0"/>
              <a:t>?</a:t>
            </a:r>
          </a:p>
          <a:p>
            <a:pPr lvl="0"/>
            <a:endParaRPr lang="en-NZ" sz="500" dirty="0"/>
          </a:p>
          <a:p>
            <a:pPr lvl="0"/>
            <a:r>
              <a:rPr lang="en-NZ" sz="2800" dirty="0"/>
              <a:t>What else might the teacher have done? Why</a:t>
            </a:r>
            <a:r>
              <a:rPr lang="en-NZ" sz="2800" dirty="0" smtClean="0"/>
              <a:t>?</a:t>
            </a:r>
          </a:p>
          <a:p>
            <a:pPr lvl="0"/>
            <a:endParaRPr lang="en-NZ" sz="500" dirty="0"/>
          </a:p>
          <a:p>
            <a:pPr lvl="0"/>
            <a:r>
              <a:rPr lang="en-NZ" sz="2800" dirty="0"/>
              <a:t>What does this mean for your practice?</a:t>
            </a:r>
          </a:p>
          <a:p>
            <a:endParaRPr lang="en-NZ" dirty="0"/>
          </a:p>
        </p:txBody>
      </p:sp>
      <p:sp>
        <p:nvSpPr>
          <p:cNvPr id="3" name="TextBox 2"/>
          <p:cNvSpPr txBox="1"/>
          <p:nvPr/>
        </p:nvSpPr>
        <p:spPr>
          <a:xfrm>
            <a:off x="0" y="260648"/>
            <a:ext cx="9144000" cy="769441"/>
          </a:xfrm>
          <a:prstGeom prst="rect">
            <a:avLst/>
          </a:prstGeom>
          <a:solidFill>
            <a:srgbClr val="C4884C"/>
          </a:solidFill>
        </p:spPr>
        <p:txBody>
          <a:bodyPr wrap="square" rtlCol="0">
            <a:spAutoFit/>
          </a:bodyPr>
          <a:lstStyle/>
          <a:p>
            <a:pPr algn="ctr"/>
            <a:r>
              <a:rPr lang="en-NZ" sz="4400" b="1" dirty="0" smtClean="0"/>
              <a:t>Discussion</a:t>
            </a:r>
            <a:endParaRPr lang="en-NZ" sz="4400" b="1" dirty="0"/>
          </a:p>
        </p:txBody>
      </p:sp>
    </p:spTree>
    <p:extLst>
      <p:ext uri="{BB962C8B-B14F-4D97-AF65-F5344CB8AC3E}">
        <p14:creationId xmlns:p14="http://schemas.microsoft.com/office/powerpoint/2010/main" val="1115972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 calcmode="lin" valueType="num">
                                      <p:cBhvr additive="base">
                                        <p:cTn id="3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rotWithShape="1">
          <a:blip r:embed="rId2">
            <a:extLst>
              <a:ext uri="{28A0092B-C50C-407E-A947-70E740481C1C}">
                <a14:useLocalDpi xmlns:a14="http://schemas.microsoft.com/office/drawing/2010/main" val="0"/>
              </a:ext>
            </a:extLst>
          </a:blip>
          <a:srcRect l="-1476" t="24409" r="-1"/>
          <a:stretch/>
        </p:blipFill>
        <p:spPr>
          <a:xfrm>
            <a:off x="330200" y="1628800"/>
            <a:ext cx="8361938" cy="3938984"/>
          </a:xfrm>
          <a:prstGeom prst="rect">
            <a:avLst/>
          </a:prstGeom>
        </p:spPr>
      </p:pic>
      <p:sp>
        <p:nvSpPr>
          <p:cNvPr id="3" name="TextBox 2"/>
          <p:cNvSpPr txBox="1"/>
          <p:nvPr/>
        </p:nvSpPr>
        <p:spPr>
          <a:xfrm>
            <a:off x="0" y="404664"/>
            <a:ext cx="9144000" cy="769441"/>
          </a:xfrm>
          <a:prstGeom prst="rect">
            <a:avLst/>
          </a:prstGeom>
          <a:solidFill>
            <a:srgbClr val="C4884C"/>
          </a:solidFill>
        </p:spPr>
        <p:txBody>
          <a:bodyPr wrap="square" rtlCol="0">
            <a:spAutoFit/>
          </a:bodyPr>
          <a:lstStyle/>
          <a:p>
            <a:pPr algn="ctr"/>
            <a:r>
              <a:rPr lang="en-NZ" sz="4400" b="1" dirty="0" smtClean="0"/>
              <a:t>The power of feedback  </a:t>
            </a:r>
            <a:endParaRPr lang="en-NZ" sz="4400" b="1" dirty="0"/>
          </a:p>
        </p:txBody>
      </p:sp>
      <p:sp>
        <p:nvSpPr>
          <p:cNvPr id="4" name="TextBox 3"/>
          <p:cNvSpPr txBox="1"/>
          <p:nvPr/>
        </p:nvSpPr>
        <p:spPr>
          <a:xfrm>
            <a:off x="7020272" y="5437296"/>
            <a:ext cx="1431802" cy="400110"/>
          </a:xfrm>
          <a:prstGeom prst="rect">
            <a:avLst/>
          </a:prstGeom>
          <a:noFill/>
        </p:spPr>
        <p:txBody>
          <a:bodyPr wrap="none" rtlCol="0">
            <a:spAutoFit/>
          </a:bodyPr>
          <a:lstStyle/>
          <a:p>
            <a:r>
              <a:rPr lang="en-NZ" sz="2000" b="1" dirty="0" smtClean="0"/>
              <a:t>Sadler 1989</a:t>
            </a:r>
            <a:endParaRPr lang="en-NZ" sz="2000" b="1" dirty="0"/>
          </a:p>
        </p:txBody>
      </p:sp>
    </p:spTree>
    <p:extLst>
      <p:ext uri="{BB962C8B-B14F-4D97-AF65-F5344CB8AC3E}">
        <p14:creationId xmlns:p14="http://schemas.microsoft.com/office/powerpoint/2010/main" val="3889618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88640"/>
            <a:ext cx="9142164" cy="720080"/>
          </a:xfrm>
          <a:solidFill>
            <a:srgbClr val="C4884C"/>
          </a:solidFill>
        </p:spPr>
        <p:txBody>
          <a:bodyPr/>
          <a:lstStyle/>
          <a:p>
            <a:pPr algn="ctr"/>
            <a:r>
              <a:rPr lang="en-NZ" sz="4400" dirty="0" smtClean="0"/>
              <a:t>Your turn</a:t>
            </a:r>
            <a:endParaRPr lang="en-NZ" sz="4400" dirty="0"/>
          </a:p>
        </p:txBody>
      </p:sp>
      <p:sp>
        <p:nvSpPr>
          <p:cNvPr id="5" name="Content Placeholder 4"/>
          <p:cNvSpPr>
            <a:spLocks noGrp="1"/>
          </p:cNvSpPr>
          <p:nvPr>
            <p:ph idx="1"/>
          </p:nvPr>
        </p:nvSpPr>
        <p:spPr>
          <a:xfrm>
            <a:off x="755576" y="1196753"/>
            <a:ext cx="7704856" cy="4752528"/>
          </a:xfrm>
        </p:spPr>
        <p:txBody>
          <a:bodyPr/>
          <a:lstStyle/>
          <a:p>
            <a:pPr marL="0" indent="0">
              <a:buNone/>
            </a:pPr>
            <a:r>
              <a:rPr lang="en-NZ" dirty="0" smtClean="0"/>
              <a:t>In groups of 3</a:t>
            </a:r>
          </a:p>
          <a:p>
            <a:pPr marL="0" indent="0">
              <a:buNone/>
            </a:pPr>
            <a:endParaRPr lang="en-NZ" dirty="0"/>
          </a:p>
          <a:p>
            <a:pPr marL="0" indent="0">
              <a:buNone/>
            </a:pPr>
            <a:r>
              <a:rPr lang="en-NZ" dirty="0" smtClean="0"/>
              <a:t>Role play with the journal texts.</a:t>
            </a:r>
          </a:p>
          <a:p>
            <a:pPr marL="0" indent="0">
              <a:buNone/>
            </a:pPr>
            <a:r>
              <a:rPr lang="en-NZ" dirty="0" smtClean="0"/>
              <a:t>One person is the teacher, one is the student and one is the listener. </a:t>
            </a:r>
          </a:p>
          <a:p>
            <a:pPr marL="0" indent="0">
              <a:buNone/>
            </a:pPr>
            <a:endParaRPr lang="en-NZ" dirty="0"/>
          </a:p>
          <a:p>
            <a:pPr marL="0" indent="0">
              <a:buNone/>
            </a:pPr>
            <a:r>
              <a:rPr lang="en-NZ" dirty="0" smtClean="0"/>
              <a:t>Change so you have a try at each role.</a:t>
            </a:r>
          </a:p>
        </p:txBody>
      </p:sp>
    </p:spTree>
    <p:extLst>
      <p:ext uri="{BB962C8B-B14F-4D97-AF65-F5344CB8AC3E}">
        <p14:creationId xmlns:p14="http://schemas.microsoft.com/office/powerpoint/2010/main" val="29076700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1383" y="332656"/>
            <a:ext cx="8640960" cy="6401753"/>
          </a:xfrm>
          <a:prstGeom prst="rect">
            <a:avLst/>
          </a:prstGeom>
          <a:noFill/>
        </p:spPr>
        <p:txBody>
          <a:bodyPr wrap="square">
            <a:spAutoFit/>
          </a:bodyPr>
          <a:lstStyle/>
          <a:p>
            <a:pPr algn="ctr">
              <a:lnSpc>
                <a:spcPct val="150000"/>
              </a:lnSpc>
            </a:pPr>
            <a:r>
              <a:rPr lang="en-NZ" sz="3200" dirty="0"/>
              <a:t>"</a:t>
            </a:r>
            <a:r>
              <a:rPr lang="en-NZ" sz="4800" dirty="0"/>
              <a:t>Specific constructive feedback about learning, as it is occurring, is one of the most powerful </a:t>
            </a:r>
            <a:br>
              <a:rPr lang="en-NZ" sz="4800" dirty="0"/>
            </a:br>
            <a:r>
              <a:rPr lang="en-NZ" sz="4800" dirty="0"/>
              <a:t>influences on student achievement"</a:t>
            </a:r>
          </a:p>
          <a:p>
            <a:pPr algn="r"/>
            <a:r>
              <a:rPr lang="en-NZ" sz="3200" dirty="0"/>
              <a:t/>
            </a:r>
            <a:br>
              <a:rPr lang="en-NZ" sz="3200" dirty="0"/>
            </a:br>
            <a:r>
              <a:rPr lang="en-NZ" dirty="0"/>
              <a:t>NZMOE 2001</a:t>
            </a:r>
          </a:p>
        </p:txBody>
      </p:sp>
    </p:spTree>
    <p:extLst>
      <p:ext uri="{BB962C8B-B14F-4D97-AF65-F5344CB8AC3E}">
        <p14:creationId xmlns:p14="http://schemas.microsoft.com/office/powerpoint/2010/main" val="35641798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theteachingtomtom.files.wordpress.com/2011/09/1903050006_0d6f8c001c1.jpg"/>
          <p:cNvPicPr/>
          <p:nvPr/>
        </p:nvPicPr>
        <p:blipFill>
          <a:blip r:embed="rId2">
            <a:extLst>
              <a:ext uri="{28A0092B-C50C-407E-A947-70E740481C1C}">
                <a14:useLocalDpi xmlns:a14="http://schemas.microsoft.com/office/drawing/2010/main" val="0"/>
              </a:ext>
            </a:extLst>
          </a:blip>
          <a:srcRect/>
          <a:stretch>
            <a:fillRect/>
          </a:stretch>
        </p:blipFill>
        <p:spPr bwMode="auto">
          <a:xfrm>
            <a:off x="1187624" y="404664"/>
            <a:ext cx="7056784" cy="5616624"/>
          </a:xfrm>
          <a:prstGeom prst="rect">
            <a:avLst/>
          </a:prstGeom>
          <a:noFill/>
          <a:ln>
            <a:noFill/>
          </a:ln>
        </p:spPr>
      </p:pic>
    </p:spTree>
    <p:extLst>
      <p:ext uri="{BB962C8B-B14F-4D97-AF65-F5344CB8AC3E}">
        <p14:creationId xmlns:p14="http://schemas.microsoft.com/office/powerpoint/2010/main" val="4294113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09" y="818785"/>
            <a:ext cx="9002382" cy="5220429"/>
          </a:xfrm>
          <a:prstGeom prst="rect">
            <a:avLst/>
          </a:prstGeom>
        </p:spPr>
      </p:pic>
    </p:spTree>
    <p:extLst>
      <p:ext uri="{BB962C8B-B14F-4D97-AF65-F5344CB8AC3E}">
        <p14:creationId xmlns:p14="http://schemas.microsoft.com/office/powerpoint/2010/main" val="944749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50359027"/>
              </p:ext>
            </p:extLst>
          </p:nvPr>
        </p:nvGraphicFramePr>
        <p:xfrm>
          <a:off x="0" y="260648"/>
          <a:ext cx="9144000" cy="761627"/>
        </p:xfrm>
        <a:graphic>
          <a:graphicData uri="http://schemas.openxmlformats.org/drawingml/2006/table">
            <a:tbl>
              <a:tblPr firstRow="1" bandRow="1">
                <a:solidFill>
                  <a:srgbClr val="FF0000"/>
                </a:solidFill>
                <a:tableStyleId>{F5AB1C69-6EDB-4FF4-983F-18BD219EF322}</a:tableStyleId>
              </a:tblPr>
              <a:tblGrid>
                <a:gridCol w="9144000"/>
              </a:tblGrid>
              <a:tr h="761627">
                <a:tc>
                  <a:txBody>
                    <a:bodyPr/>
                    <a:lstStyle/>
                    <a:p>
                      <a:pPr algn="ctr"/>
                      <a:r>
                        <a:rPr lang="en-NZ" sz="4000" b="0" dirty="0" smtClean="0">
                          <a:solidFill>
                            <a:schemeClr val="tx1"/>
                          </a:solidFill>
                        </a:rPr>
                        <a:t>3</a:t>
                      </a:r>
                      <a:r>
                        <a:rPr lang="en-NZ" sz="4000" b="0" baseline="0" dirty="0" smtClean="0">
                          <a:solidFill>
                            <a:schemeClr val="tx1"/>
                          </a:solidFill>
                        </a:rPr>
                        <a:t> Major Feedback Questions</a:t>
                      </a:r>
                      <a:endParaRPr lang="en-NZ" sz="4000" b="0" dirty="0">
                        <a:solidFill>
                          <a:schemeClr val="tx1"/>
                        </a:solidFill>
                      </a:endParaRPr>
                    </a:p>
                  </a:txBody>
                  <a:tcPr>
                    <a:solidFill>
                      <a:srgbClr val="C4884C"/>
                    </a:solidFill>
                  </a:tcPr>
                </a:tc>
              </a:tr>
            </a:tbl>
          </a:graphicData>
        </a:graphic>
      </p:graphicFrame>
      <p:sp>
        <p:nvSpPr>
          <p:cNvPr id="3" name="Rectangle 2"/>
          <p:cNvSpPr/>
          <p:nvPr/>
        </p:nvSpPr>
        <p:spPr>
          <a:xfrm>
            <a:off x="392527" y="1412776"/>
            <a:ext cx="8499951" cy="5139869"/>
          </a:xfrm>
          <a:prstGeom prst="rect">
            <a:avLst/>
          </a:prstGeom>
        </p:spPr>
        <p:txBody>
          <a:bodyPr wrap="square">
            <a:spAutoFit/>
          </a:bodyPr>
          <a:lstStyle/>
          <a:p>
            <a:pPr marL="514350" indent="-514350">
              <a:buFontTx/>
              <a:buAutoNum type="arabicPeriod"/>
              <a:defRPr/>
            </a:pPr>
            <a:r>
              <a:rPr lang="en-NZ" sz="3200" dirty="0"/>
              <a:t>Where am I going? </a:t>
            </a:r>
            <a:r>
              <a:rPr lang="en-NZ" sz="2000" dirty="0"/>
              <a:t>(</a:t>
            </a:r>
            <a:r>
              <a:rPr lang="en-US" sz="2000" dirty="0">
                <a:solidFill>
                  <a:schemeClr val="dk1"/>
                </a:solidFill>
              </a:rPr>
              <a:t>the learning intention)</a:t>
            </a:r>
            <a:r>
              <a:rPr lang="en-NZ" sz="3200" dirty="0"/>
              <a:t> = </a:t>
            </a:r>
          </a:p>
          <a:p>
            <a:pPr lvl="1">
              <a:defRPr/>
            </a:pPr>
            <a:r>
              <a:rPr lang="en-NZ" sz="3200" b="1" dirty="0"/>
              <a:t>  </a:t>
            </a:r>
            <a:r>
              <a:rPr lang="en-NZ" sz="3200" b="1" dirty="0" err="1"/>
              <a:t>feedup</a:t>
            </a:r>
            <a:endParaRPr lang="en-NZ" sz="3200" b="1" dirty="0"/>
          </a:p>
          <a:p>
            <a:pPr marL="514350" indent="-514350">
              <a:buFont typeface="+mj-lt"/>
              <a:buAutoNum type="arabicPeriod"/>
            </a:pPr>
            <a:endParaRPr lang="en-NZ" sz="3200" b="1" dirty="0"/>
          </a:p>
          <a:p>
            <a:pPr marL="514350" indent="-514350">
              <a:buAutoNum type="arabicPeriod"/>
            </a:pPr>
            <a:r>
              <a:rPr lang="en-NZ" sz="3200" dirty="0"/>
              <a:t>How am I going?  </a:t>
            </a:r>
            <a:r>
              <a:rPr lang="en-NZ" sz="2000" dirty="0">
                <a:solidFill>
                  <a:schemeClr val="dk1"/>
                </a:solidFill>
              </a:rPr>
              <a:t>(related to the success criteria)</a:t>
            </a:r>
            <a:r>
              <a:rPr lang="en-NZ" sz="3200" dirty="0"/>
              <a:t> = </a:t>
            </a:r>
            <a:r>
              <a:rPr lang="en-NZ" sz="3200" b="1" dirty="0"/>
              <a:t>feedback</a:t>
            </a:r>
          </a:p>
          <a:p>
            <a:pPr marL="514350" indent="-514350">
              <a:buFont typeface="+mj-lt"/>
              <a:buAutoNum type="arabicPeriod"/>
            </a:pPr>
            <a:endParaRPr lang="en-NZ" sz="3200" b="1" dirty="0"/>
          </a:p>
          <a:p>
            <a:pPr marL="514350" indent="-514350">
              <a:buFont typeface="+mj-lt"/>
              <a:buAutoNum type="arabicPeriod"/>
              <a:defRPr/>
            </a:pPr>
            <a:r>
              <a:rPr lang="en-NZ" sz="3200" dirty="0">
                <a:solidFill>
                  <a:schemeClr val="dk1"/>
                </a:solidFill>
              </a:rPr>
              <a:t>Where to next? </a:t>
            </a:r>
            <a:r>
              <a:rPr lang="en-NZ" sz="2000" dirty="0">
                <a:solidFill>
                  <a:schemeClr val="dk1"/>
                </a:solidFill>
              </a:rPr>
              <a:t>(What can </a:t>
            </a:r>
            <a:r>
              <a:rPr lang="en-NZ" sz="2000" dirty="0" smtClean="0">
                <a:solidFill>
                  <a:schemeClr val="dk1"/>
                </a:solidFill>
              </a:rPr>
              <a:t>I </a:t>
            </a:r>
            <a:r>
              <a:rPr lang="en-NZ" sz="2000" dirty="0">
                <a:solidFill>
                  <a:schemeClr val="dk1"/>
                </a:solidFill>
              </a:rPr>
              <a:t>do to make improvements) </a:t>
            </a:r>
            <a:r>
              <a:rPr lang="en-NZ" sz="3200" dirty="0">
                <a:solidFill>
                  <a:schemeClr val="dk1"/>
                </a:solidFill>
              </a:rPr>
              <a:t>= </a:t>
            </a:r>
            <a:r>
              <a:rPr lang="en-NZ" sz="3200" b="1" dirty="0" err="1">
                <a:solidFill>
                  <a:schemeClr val="dk1"/>
                </a:solidFill>
              </a:rPr>
              <a:t>feedforward</a:t>
            </a:r>
            <a:endParaRPr lang="en-NZ" sz="3200" b="1" dirty="0">
              <a:solidFill>
                <a:schemeClr val="dk1"/>
              </a:solidFill>
            </a:endParaRPr>
          </a:p>
          <a:p>
            <a:pPr>
              <a:defRPr/>
            </a:pPr>
            <a:endParaRPr lang="en-NZ" sz="2400" b="1" dirty="0">
              <a:solidFill>
                <a:schemeClr val="dk1"/>
              </a:solidFill>
            </a:endParaRPr>
          </a:p>
          <a:p>
            <a:pPr algn="r">
              <a:defRPr/>
            </a:pPr>
            <a:r>
              <a:rPr lang="en-NZ" sz="2000" dirty="0">
                <a:solidFill>
                  <a:schemeClr val="dk1"/>
                </a:solidFill>
              </a:rPr>
              <a:t>Hattie and </a:t>
            </a:r>
            <a:r>
              <a:rPr lang="en-NZ" sz="2000" dirty="0" err="1">
                <a:solidFill>
                  <a:schemeClr val="dk1"/>
                </a:solidFill>
              </a:rPr>
              <a:t>Timperley</a:t>
            </a:r>
            <a:r>
              <a:rPr lang="en-NZ" sz="2000" dirty="0">
                <a:solidFill>
                  <a:schemeClr val="dk1"/>
                </a:solidFill>
              </a:rPr>
              <a:t>, 2007</a:t>
            </a:r>
          </a:p>
          <a:p>
            <a:endParaRPr lang="en-NZ" sz="2800" b="1" dirty="0"/>
          </a:p>
        </p:txBody>
      </p:sp>
    </p:spTree>
    <p:extLst>
      <p:ext uri="{BB962C8B-B14F-4D97-AF65-F5344CB8AC3E}">
        <p14:creationId xmlns:p14="http://schemas.microsoft.com/office/powerpoint/2010/main" val="41301400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393255638"/>
              </p:ext>
            </p:extLst>
          </p:nvPr>
        </p:nvGraphicFramePr>
        <p:xfrm>
          <a:off x="0" y="188640"/>
          <a:ext cx="9144000" cy="5832648"/>
        </p:xfrm>
        <a:graphic>
          <a:graphicData uri="http://schemas.openxmlformats.org/drawingml/2006/table">
            <a:tbl>
              <a:tblPr firstRow="1" bandRow="1">
                <a:tableStyleId>{5C22544A-7EE6-4342-B048-85BDC9FD1C3A}</a:tableStyleId>
              </a:tblPr>
              <a:tblGrid>
                <a:gridCol w="9144000"/>
              </a:tblGrid>
              <a:tr h="827017">
                <a:tc>
                  <a:txBody>
                    <a:bodyPr/>
                    <a:lstStyle/>
                    <a:p>
                      <a:pPr algn="ctr"/>
                      <a:r>
                        <a:rPr lang="en-NZ" sz="4400" dirty="0" smtClean="0">
                          <a:solidFill>
                            <a:schemeClr val="tx1"/>
                          </a:solidFill>
                        </a:rPr>
                        <a:t>What is feedback?</a:t>
                      </a:r>
                      <a:r>
                        <a:rPr lang="en-NZ" sz="4400" baseline="0" dirty="0" smtClean="0">
                          <a:solidFill>
                            <a:schemeClr val="tx1"/>
                          </a:solidFill>
                        </a:rPr>
                        <a:t>  </a:t>
                      </a:r>
                      <a:endParaRPr lang="en-NZ" sz="4400" dirty="0">
                        <a:solidFill>
                          <a:schemeClr val="tx1"/>
                        </a:solidFill>
                      </a:endParaRPr>
                    </a:p>
                  </a:txBody>
                  <a:tcPr>
                    <a:solidFill>
                      <a:srgbClr val="C4884C"/>
                    </a:solidFill>
                  </a:tcPr>
                </a:tc>
              </a:tr>
              <a:tr h="5005631">
                <a:tc>
                  <a:txBody>
                    <a:bodyPr/>
                    <a:lstStyle/>
                    <a:p>
                      <a:endParaRPr lang="en-NZ" sz="3600" dirty="0" smtClean="0"/>
                    </a:p>
                    <a:p>
                      <a:endParaRPr lang="en-NZ" sz="3600" dirty="0" smtClean="0"/>
                    </a:p>
                    <a:p>
                      <a:r>
                        <a:rPr lang="en-NZ" sz="4000" dirty="0" smtClean="0"/>
                        <a:t>    Feedback is information about what   </a:t>
                      </a:r>
                    </a:p>
                    <a:p>
                      <a:r>
                        <a:rPr lang="en-NZ" sz="4000" dirty="0" smtClean="0"/>
                        <a:t>    was and  was not accomplished given </a:t>
                      </a:r>
                    </a:p>
                    <a:p>
                      <a:r>
                        <a:rPr lang="en-NZ" sz="4000" dirty="0" smtClean="0"/>
                        <a:t>     a specific goal.  </a:t>
                      </a:r>
                    </a:p>
                    <a:p>
                      <a:endParaRPr lang="en-NZ" sz="4000" dirty="0" smtClean="0"/>
                    </a:p>
                    <a:p>
                      <a:pPr algn="r"/>
                      <a:endParaRPr lang="en-NZ" sz="3600" dirty="0" smtClean="0"/>
                    </a:p>
                    <a:p>
                      <a:pPr algn="r"/>
                      <a:r>
                        <a:rPr lang="en-NZ" sz="2400" dirty="0" smtClean="0"/>
                        <a:t>Wiggins , 2004</a:t>
                      </a:r>
                      <a:endParaRPr lang="en-NZ" sz="2400" dirty="0"/>
                    </a:p>
                  </a:txBody>
                  <a:tcPr>
                    <a:noFill/>
                  </a:tcPr>
                </a:tc>
              </a:tr>
            </a:tbl>
          </a:graphicData>
        </a:graphic>
      </p:graphicFrame>
    </p:spTree>
    <p:extLst>
      <p:ext uri="{BB962C8B-B14F-4D97-AF65-F5344CB8AC3E}">
        <p14:creationId xmlns:p14="http://schemas.microsoft.com/office/powerpoint/2010/main" val="1952657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144000" cy="576064"/>
          </a:xfrm>
          <a:solidFill>
            <a:srgbClr val="C4884C"/>
          </a:solidFill>
        </p:spPr>
        <p:txBody>
          <a:bodyPr/>
          <a:lstStyle/>
          <a:p>
            <a:pPr algn="ctr"/>
            <a:r>
              <a:rPr lang="en-NZ" dirty="0" smtClean="0"/>
              <a:t>Evaluative Feedback</a:t>
            </a:r>
            <a:endParaRPr lang="en-NZ" dirty="0"/>
          </a:p>
        </p:txBody>
      </p:sp>
      <p:sp>
        <p:nvSpPr>
          <p:cNvPr id="3" name="Content Placeholder 2"/>
          <p:cNvSpPr>
            <a:spLocks noGrp="1"/>
          </p:cNvSpPr>
          <p:nvPr>
            <p:ph idx="1"/>
          </p:nvPr>
        </p:nvSpPr>
        <p:spPr>
          <a:xfrm>
            <a:off x="683568" y="1412776"/>
            <a:ext cx="7870825" cy="2880320"/>
          </a:xfrm>
        </p:spPr>
        <p:txBody>
          <a:bodyPr/>
          <a:lstStyle/>
          <a:p>
            <a:r>
              <a:rPr lang="en-NZ" b="1" dirty="0" smtClean="0"/>
              <a:t>Evaluative </a:t>
            </a:r>
            <a:r>
              <a:rPr lang="en-NZ" b="1" dirty="0"/>
              <a:t>feedback</a:t>
            </a:r>
            <a:r>
              <a:rPr lang="en-NZ" dirty="0"/>
              <a:t> involves making a judgment about what the learner is doing or has done and carries the idea of approval or disapproval. </a:t>
            </a:r>
            <a:endParaRPr lang="en-NZ" dirty="0" smtClean="0"/>
          </a:p>
          <a:p>
            <a:endParaRPr lang="en-NZ" dirty="0" smtClean="0"/>
          </a:p>
          <a:p>
            <a:r>
              <a:rPr lang="en-NZ" dirty="0"/>
              <a:t>Evaluative feedback tells the learner how she or he has performed as compared to others (norm referenced assessment) or what was to be learned (criterion-referenced assessment).  Evaluative feedback is often reported using letters, numbers, checks or other symbols</a:t>
            </a:r>
          </a:p>
        </p:txBody>
      </p:sp>
    </p:spTree>
    <p:extLst>
      <p:ext uri="{BB962C8B-B14F-4D97-AF65-F5344CB8AC3E}">
        <p14:creationId xmlns:p14="http://schemas.microsoft.com/office/powerpoint/2010/main" val="2040873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720080"/>
          </a:xfrm>
          <a:solidFill>
            <a:srgbClr val="C4884C"/>
          </a:solidFill>
        </p:spPr>
        <p:txBody>
          <a:bodyPr/>
          <a:lstStyle/>
          <a:p>
            <a:pPr algn="ctr"/>
            <a:r>
              <a:rPr lang="en-NZ" dirty="0" smtClean="0"/>
              <a:t>Descriptive Feedback</a:t>
            </a:r>
            <a:endParaRPr lang="en-NZ" dirty="0"/>
          </a:p>
        </p:txBody>
      </p:sp>
      <p:sp>
        <p:nvSpPr>
          <p:cNvPr id="3" name="Content Placeholder 2"/>
          <p:cNvSpPr>
            <a:spLocks noGrp="1"/>
          </p:cNvSpPr>
          <p:nvPr>
            <p:ph idx="1"/>
          </p:nvPr>
        </p:nvSpPr>
        <p:spPr>
          <a:xfrm>
            <a:off x="683568" y="1412776"/>
            <a:ext cx="7870825" cy="2088232"/>
          </a:xfrm>
        </p:spPr>
        <p:txBody>
          <a:bodyPr/>
          <a:lstStyle/>
          <a:p>
            <a:r>
              <a:rPr lang="en-NZ" b="1" dirty="0"/>
              <a:t>Descriptive feedback</a:t>
            </a:r>
            <a:r>
              <a:rPr lang="en-NZ" dirty="0"/>
              <a:t> means describing or explaining what has or has not been achieved and why. It also involves giving information on how to learn further or what to do in order to succeed</a:t>
            </a:r>
            <a:r>
              <a:rPr lang="en-NZ" dirty="0" smtClean="0"/>
              <a:t>.</a:t>
            </a:r>
          </a:p>
          <a:p>
            <a:endParaRPr lang="en-NZ" dirty="0"/>
          </a:p>
          <a:p>
            <a:r>
              <a:rPr lang="en-NZ" dirty="0"/>
              <a:t>Descriptive feedback tells students abut their learning – what is working (do more of this) and what not (do less of this).  They can use this information to adjust what they’re doing to be more successful and to learn from their mistakes.</a:t>
            </a:r>
          </a:p>
          <a:p>
            <a:endParaRPr lang="en-NZ" dirty="0"/>
          </a:p>
          <a:p>
            <a:endParaRPr lang="en-NZ" dirty="0"/>
          </a:p>
        </p:txBody>
      </p:sp>
    </p:spTree>
    <p:extLst>
      <p:ext uri="{BB962C8B-B14F-4D97-AF65-F5344CB8AC3E}">
        <p14:creationId xmlns:p14="http://schemas.microsoft.com/office/powerpoint/2010/main" val="591481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648072"/>
          </a:xfrm>
          <a:solidFill>
            <a:srgbClr val="C4884C"/>
          </a:solidFill>
        </p:spPr>
        <p:txBody>
          <a:bodyPr/>
          <a:lstStyle/>
          <a:p>
            <a:pPr algn="ctr"/>
            <a:r>
              <a:rPr lang="en-NZ" dirty="0" smtClean="0"/>
              <a:t>Feedback Activity</a:t>
            </a:r>
            <a:endParaRPr lang="en-NZ" dirty="0"/>
          </a:p>
        </p:txBody>
      </p:sp>
      <p:sp>
        <p:nvSpPr>
          <p:cNvPr id="3" name="Content Placeholder 2"/>
          <p:cNvSpPr>
            <a:spLocks noGrp="1"/>
          </p:cNvSpPr>
          <p:nvPr>
            <p:ph idx="1"/>
          </p:nvPr>
        </p:nvSpPr>
        <p:spPr>
          <a:xfrm>
            <a:off x="755576" y="2564905"/>
            <a:ext cx="7870825" cy="2376264"/>
          </a:xfrm>
        </p:spPr>
        <p:txBody>
          <a:bodyPr/>
          <a:lstStyle/>
          <a:p>
            <a:pPr marL="0" indent="0">
              <a:buNone/>
            </a:pPr>
            <a:r>
              <a:rPr lang="en-NZ" sz="4000" dirty="0" smtClean="0"/>
              <a:t>Identify each statement as either descriptive or evaluative feedback.</a:t>
            </a:r>
            <a:endParaRPr lang="en-NZ" sz="4000" dirty="0"/>
          </a:p>
        </p:txBody>
      </p:sp>
    </p:spTree>
    <p:extLst>
      <p:ext uri="{BB962C8B-B14F-4D97-AF65-F5344CB8AC3E}">
        <p14:creationId xmlns:p14="http://schemas.microsoft.com/office/powerpoint/2010/main" val="33461257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530475879"/>
              </p:ext>
            </p:extLst>
          </p:nvPr>
        </p:nvGraphicFramePr>
        <p:xfrm>
          <a:off x="323528" y="908720"/>
          <a:ext cx="8604448" cy="5178397"/>
        </p:xfrm>
        <a:graphic>
          <a:graphicData uri="http://schemas.openxmlformats.org/drawingml/2006/table">
            <a:tbl>
              <a:tblPr firstRow="1" bandRow="1">
                <a:tableStyleId>{5C22544A-7EE6-4342-B048-85BDC9FD1C3A}</a:tableStyleId>
              </a:tblPr>
              <a:tblGrid>
                <a:gridCol w="8604448"/>
              </a:tblGrid>
              <a:tr h="5178397">
                <a:tc>
                  <a:txBody>
                    <a:bodyPr/>
                    <a:lstStyle/>
                    <a:p>
                      <a:endParaRPr lang="en-NZ" sz="2800" dirty="0" smtClean="0"/>
                    </a:p>
                    <a:p>
                      <a:pPr marL="285750" indent="-285750">
                        <a:lnSpc>
                          <a:spcPct val="150000"/>
                        </a:lnSpc>
                        <a:buFont typeface="Arial" pitchFamily="34" charset="0"/>
                        <a:buChar char="•"/>
                      </a:pPr>
                      <a:r>
                        <a:rPr lang="en-NZ" sz="3200" b="0" dirty="0" smtClean="0">
                          <a:solidFill>
                            <a:schemeClr val="tx1"/>
                          </a:solidFill>
                        </a:rPr>
                        <a:t>Teachers give their students too many criteria making it difficult for specific feedback to be given</a:t>
                      </a:r>
                    </a:p>
                    <a:p>
                      <a:pPr>
                        <a:lnSpc>
                          <a:spcPct val="150000"/>
                        </a:lnSpc>
                      </a:pPr>
                      <a:endParaRPr lang="en-NZ" sz="1000" b="0" dirty="0" smtClean="0">
                        <a:solidFill>
                          <a:schemeClr val="tx1"/>
                        </a:solidFill>
                      </a:endParaRPr>
                    </a:p>
                    <a:p>
                      <a:pPr marL="285750" indent="-285750">
                        <a:lnSpc>
                          <a:spcPct val="150000"/>
                        </a:lnSpc>
                        <a:buFont typeface="Arial" pitchFamily="34" charset="0"/>
                        <a:buChar char="•"/>
                      </a:pPr>
                      <a:r>
                        <a:rPr lang="en-NZ" sz="3200" b="0" dirty="0" smtClean="0">
                          <a:solidFill>
                            <a:schemeClr val="tx1"/>
                          </a:solidFill>
                        </a:rPr>
                        <a:t>Too much information , which students find overwhelming and difficult to take it in</a:t>
                      </a:r>
                    </a:p>
                    <a:p>
                      <a:pPr algn="r">
                        <a:lnSpc>
                          <a:spcPct val="200000"/>
                        </a:lnSpc>
                      </a:pPr>
                      <a:r>
                        <a:rPr lang="en-NZ" sz="2400" b="0" dirty="0" smtClean="0">
                          <a:solidFill>
                            <a:schemeClr val="tx1"/>
                          </a:solidFill>
                        </a:rPr>
                        <a:t>Clarke 200</a:t>
                      </a:r>
                      <a:r>
                        <a:rPr lang="en-NZ" sz="2400" dirty="0" smtClean="0">
                          <a:solidFill>
                            <a:schemeClr val="tx1"/>
                          </a:solidFill>
                        </a:rPr>
                        <a:t>1</a:t>
                      </a:r>
                      <a:endParaRPr lang="en-NZ" sz="2400" dirty="0">
                        <a:solidFill>
                          <a:schemeClr val="tx1"/>
                        </a:solidFill>
                      </a:endParaRPr>
                    </a:p>
                  </a:txBody>
                  <a:tcPr>
                    <a:noFill/>
                  </a:tcPr>
                </a:tc>
              </a:tr>
            </a:tbl>
          </a:graphicData>
        </a:graphic>
      </p:graphicFrame>
      <p:sp>
        <p:nvSpPr>
          <p:cNvPr id="2" name="Rectangle 1"/>
          <p:cNvSpPr/>
          <p:nvPr/>
        </p:nvSpPr>
        <p:spPr>
          <a:xfrm>
            <a:off x="0" y="260648"/>
            <a:ext cx="9144000" cy="784830"/>
          </a:xfrm>
          <a:prstGeom prst="rect">
            <a:avLst/>
          </a:prstGeom>
          <a:solidFill>
            <a:srgbClr val="C4884C"/>
          </a:solidFill>
        </p:spPr>
        <p:txBody>
          <a:bodyPr wrap="square">
            <a:spAutoFit/>
          </a:bodyPr>
          <a:lstStyle/>
          <a:p>
            <a:pPr algn="ctr" fontAlgn="base">
              <a:spcBef>
                <a:spcPct val="0"/>
              </a:spcBef>
              <a:spcAft>
                <a:spcPct val="0"/>
              </a:spcAft>
            </a:pPr>
            <a:r>
              <a:rPr lang="en-NZ" sz="4500" dirty="0">
                <a:latin typeface="+mj-lt"/>
                <a:ea typeface="+mj-ea"/>
                <a:cs typeface="+mj-cs"/>
              </a:rPr>
              <a:t>Problems with feedback  </a:t>
            </a:r>
          </a:p>
        </p:txBody>
      </p:sp>
    </p:spTree>
    <p:extLst>
      <p:ext uri="{BB962C8B-B14F-4D97-AF65-F5344CB8AC3E}">
        <p14:creationId xmlns:p14="http://schemas.microsoft.com/office/powerpoint/2010/main" val="695435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36871489"/>
              </p:ext>
            </p:extLst>
          </p:nvPr>
        </p:nvGraphicFramePr>
        <p:xfrm>
          <a:off x="107504" y="116632"/>
          <a:ext cx="9036496" cy="6741368"/>
        </p:xfrm>
        <a:graphic>
          <a:graphicData uri="http://schemas.openxmlformats.org/drawingml/2006/table">
            <a:tbl>
              <a:tblPr firstRow="1" bandRow="1">
                <a:tableStyleId>{5C22544A-7EE6-4342-B048-85BDC9FD1C3A}</a:tableStyleId>
              </a:tblPr>
              <a:tblGrid>
                <a:gridCol w="9036496"/>
              </a:tblGrid>
              <a:tr h="903631">
                <a:tc>
                  <a:txBody>
                    <a:bodyPr/>
                    <a:lstStyle/>
                    <a:p>
                      <a:r>
                        <a:rPr lang="en-NZ" sz="4400" dirty="0" smtClean="0">
                          <a:solidFill>
                            <a:schemeClr val="tx1"/>
                          </a:solidFill>
                        </a:rPr>
                        <a:t>Some key feedback</a:t>
                      </a:r>
                      <a:r>
                        <a:rPr lang="en-NZ" sz="4400" baseline="0" dirty="0" smtClean="0">
                          <a:solidFill>
                            <a:schemeClr val="tx1"/>
                          </a:solidFill>
                        </a:rPr>
                        <a:t> questions</a:t>
                      </a:r>
                      <a:r>
                        <a:rPr lang="en-NZ" sz="4400" dirty="0" smtClean="0">
                          <a:solidFill>
                            <a:schemeClr val="tx1"/>
                          </a:solidFill>
                        </a:rPr>
                        <a:t>?</a:t>
                      </a:r>
                      <a:r>
                        <a:rPr lang="en-NZ" sz="4400" baseline="0" dirty="0" smtClean="0">
                          <a:solidFill>
                            <a:schemeClr val="tx1"/>
                          </a:solidFill>
                        </a:rPr>
                        <a:t>  </a:t>
                      </a:r>
                      <a:endParaRPr lang="en-NZ" sz="4400" dirty="0">
                        <a:solidFill>
                          <a:schemeClr val="tx1"/>
                        </a:solidFill>
                      </a:endParaRPr>
                    </a:p>
                  </a:txBody>
                  <a:tcPr>
                    <a:solidFill>
                      <a:srgbClr val="C4884C"/>
                    </a:solidFill>
                  </a:tcPr>
                </a:tc>
              </a:tr>
              <a:tr h="5837737">
                <a:tc>
                  <a:txBody>
                    <a:bodyPr/>
                    <a:lstStyle/>
                    <a:p>
                      <a:endParaRPr lang="en-NZ" sz="2000" dirty="0" smtClean="0"/>
                    </a:p>
                    <a:p>
                      <a:pPr marL="571500" indent="-571500">
                        <a:lnSpc>
                          <a:spcPct val="150000"/>
                        </a:lnSpc>
                        <a:buFont typeface="Arial" pitchFamily="34" charset="0"/>
                        <a:buChar char="•"/>
                      </a:pPr>
                      <a:r>
                        <a:rPr lang="en-NZ" sz="2400" dirty="0" smtClean="0"/>
                        <a:t>What do we say to students about their</a:t>
                      </a:r>
                      <a:r>
                        <a:rPr lang="en-NZ" sz="2400" baseline="0" dirty="0" smtClean="0"/>
                        <a:t> work?</a:t>
                      </a:r>
                    </a:p>
                    <a:p>
                      <a:pPr marL="571500" indent="-571500">
                        <a:lnSpc>
                          <a:spcPct val="150000"/>
                        </a:lnSpc>
                        <a:buFont typeface="Arial" pitchFamily="34" charset="0"/>
                        <a:buChar char="•"/>
                      </a:pPr>
                      <a:r>
                        <a:rPr lang="en-NZ" sz="2400" baseline="0" dirty="0" smtClean="0"/>
                        <a:t>How do we say it?</a:t>
                      </a:r>
                    </a:p>
                    <a:p>
                      <a:pPr marL="571500" indent="-571500">
                        <a:lnSpc>
                          <a:spcPct val="150000"/>
                        </a:lnSpc>
                        <a:buFont typeface="Arial" pitchFamily="34" charset="0"/>
                        <a:buChar char="•"/>
                      </a:pPr>
                      <a:r>
                        <a:rPr lang="en-NZ" sz="2400" baseline="0" dirty="0" smtClean="0"/>
                        <a:t>Do they take any notice?</a:t>
                      </a:r>
                    </a:p>
                    <a:p>
                      <a:pPr marL="571500" indent="-571500">
                        <a:lnSpc>
                          <a:spcPct val="150000"/>
                        </a:lnSpc>
                        <a:buFont typeface="Arial" pitchFamily="34" charset="0"/>
                        <a:buChar char="•"/>
                      </a:pPr>
                      <a:r>
                        <a:rPr lang="en-NZ" sz="2400" baseline="0" dirty="0" smtClean="0"/>
                        <a:t>How much does it help their learning?</a:t>
                      </a:r>
                    </a:p>
                    <a:p>
                      <a:pPr marL="571500" indent="-571500">
                        <a:lnSpc>
                          <a:spcPct val="150000"/>
                        </a:lnSpc>
                        <a:buFont typeface="Arial" pitchFamily="34" charset="0"/>
                        <a:buChar char="•"/>
                      </a:pPr>
                      <a:r>
                        <a:rPr lang="en-NZ" sz="2400" baseline="0" dirty="0" smtClean="0"/>
                        <a:t>How well does it relate to students’ evidence of achievement of the intended learning outcomes?</a:t>
                      </a:r>
                      <a:endParaRPr lang="en-NZ" sz="2400" dirty="0" smtClean="0"/>
                    </a:p>
                    <a:p>
                      <a:endParaRPr lang="en-NZ" sz="2000" dirty="0" smtClean="0"/>
                    </a:p>
                    <a:p>
                      <a:pPr algn="r"/>
                      <a:r>
                        <a:rPr lang="en-NZ" sz="2000" dirty="0" smtClean="0"/>
                        <a:t>Wiggins , 2004</a:t>
                      </a:r>
                      <a:endParaRPr lang="en-NZ" sz="2000" dirty="0"/>
                    </a:p>
                  </a:txBody>
                  <a:tcPr>
                    <a:noFill/>
                  </a:tcPr>
                </a:tc>
              </a:tr>
            </a:tbl>
          </a:graphicData>
        </a:graphic>
      </p:graphicFrame>
    </p:spTree>
    <p:extLst>
      <p:ext uri="{BB962C8B-B14F-4D97-AF65-F5344CB8AC3E}">
        <p14:creationId xmlns:p14="http://schemas.microsoft.com/office/powerpoint/2010/main" val="904387824"/>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TTT Powerpoint template</Template>
  <TotalTime>5526</TotalTime>
  <Words>358</Words>
  <Application>Microsoft Office PowerPoint</Application>
  <PresentationFormat>On-screen Show (4:3)</PresentationFormat>
  <Paragraphs>72</Paragraphs>
  <Slides>15</Slides>
  <Notes>1</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Custom Design</vt:lpstr>
      <vt:lpstr>Default Design</vt:lpstr>
      <vt:lpstr>1_Custom Design</vt:lpstr>
      <vt:lpstr>2_Custom Design</vt:lpstr>
      <vt:lpstr>PowerPoint Presentation</vt:lpstr>
      <vt:lpstr>PowerPoint Presentation</vt:lpstr>
      <vt:lpstr>PowerPoint Presentation</vt:lpstr>
      <vt:lpstr>PowerPoint Presentation</vt:lpstr>
      <vt:lpstr>Evaluative Feedback</vt:lpstr>
      <vt:lpstr>Descriptive Feedback</vt:lpstr>
      <vt:lpstr>Feedback Activity</vt:lpstr>
      <vt:lpstr>PowerPoint Presentation</vt:lpstr>
      <vt:lpstr>PowerPoint Presentation</vt:lpstr>
      <vt:lpstr>Video Guided Reading</vt:lpstr>
      <vt:lpstr>PowerPoint Presentation</vt:lpstr>
      <vt:lpstr>PowerPoint Presentation</vt:lpstr>
      <vt:lpstr>Your turn</vt:lpstr>
      <vt:lpstr>PowerPoint Presentation</vt:lpstr>
      <vt:lpstr>PowerPoint Presentation</vt:lpstr>
    </vt:vector>
  </TitlesOfParts>
  <Company>University of Waikato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Lynley Schofield</dc:creator>
  <cp:lastModifiedBy>Lynley Schofield</cp:lastModifiedBy>
  <cp:revision>41</cp:revision>
  <dcterms:created xsi:type="dcterms:W3CDTF">2013-03-03T20:49:27Z</dcterms:created>
  <dcterms:modified xsi:type="dcterms:W3CDTF">2013-03-11T02:12:09Z</dcterms:modified>
</cp:coreProperties>
</file>